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53"/>
  </p:notesMasterIdLst>
  <p:handoutMasterIdLst>
    <p:handoutMasterId r:id="rId54"/>
  </p:handoutMasterIdLst>
  <p:sldIdLst>
    <p:sldId id="683" r:id="rId4"/>
    <p:sldId id="686" r:id="rId5"/>
    <p:sldId id="663" r:id="rId6"/>
    <p:sldId id="611" r:id="rId7"/>
    <p:sldId id="633" r:id="rId8"/>
    <p:sldId id="671" r:id="rId9"/>
    <p:sldId id="670" r:id="rId10"/>
    <p:sldId id="676" r:id="rId11"/>
    <p:sldId id="677" r:id="rId12"/>
    <p:sldId id="684" r:id="rId13"/>
    <p:sldId id="672" r:id="rId14"/>
    <p:sldId id="625" r:id="rId15"/>
    <p:sldId id="636" r:id="rId16"/>
    <p:sldId id="648" r:id="rId17"/>
    <p:sldId id="673" r:id="rId18"/>
    <p:sldId id="664" r:id="rId19"/>
    <p:sldId id="626" r:id="rId20"/>
    <p:sldId id="659" r:id="rId21"/>
    <p:sldId id="660" r:id="rId22"/>
    <p:sldId id="651" r:id="rId23"/>
    <p:sldId id="668" r:id="rId24"/>
    <p:sldId id="652" r:id="rId25"/>
    <p:sldId id="667" r:id="rId26"/>
    <p:sldId id="653" r:id="rId27"/>
    <p:sldId id="669" r:id="rId28"/>
    <p:sldId id="543" r:id="rId29"/>
    <p:sldId id="517" r:id="rId30"/>
    <p:sldId id="544" r:id="rId31"/>
    <p:sldId id="590" r:id="rId32"/>
    <p:sldId id="546" r:id="rId33"/>
    <p:sldId id="628" r:id="rId34"/>
    <p:sldId id="629" r:id="rId35"/>
    <p:sldId id="645" r:id="rId36"/>
    <p:sldId id="666" r:id="rId37"/>
    <p:sldId id="658" r:id="rId38"/>
    <p:sldId id="631" r:id="rId39"/>
    <p:sldId id="689" r:id="rId40"/>
    <p:sldId id="690" r:id="rId41"/>
    <p:sldId id="685" r:id="rId42"/>
    <p:sldId id="655" r:id="rId43"/>
    <p:sldId id="617" r:id="rId44"/>
    <p:sldId id="643" r:id="rId45"/>
    <p:sldId id="646" r:id="rId46"/>
    <p:sldId id="647" r:id="rId47"/>
    <p:sldId id="688" r:id="rId48"/>
    <p:sldId id="687" r:id="rId49"/>
    <p:sldId id="642" r:id="rId50"/>
    <p:sldId id="639" r:id="rId51"/>
    <p:sldId id="363" r:id="rId52"/>
  </p:sldIdLst>
  <p:sldSz cx="9144000" cy="6858000" type="screen4x3"/>
  <p:notesSz cx="6858000" cy="9144000"/>
  <p:embeddedFontLst>
    <p:embeddedFont>
      <p:font typeface="Consolas" pitchFamily="49" charset="0"/>
      <p:regular r:id="rId55"/>
      <p:bold r:id="rId56"/>
      <p:italic r:id="rId57"/>
      <p:boldItalic r:id="rId58"/>
    </p:embeddedFont>
    <p:embeddedFont>
      <p:font typeface="Segoe Light" charset="0"/>
      <p:regular r:id="rId59"/>
      <p:italic r:id="rId60"/>
    </p:embeddedFont>
    <p:embeddedFont>
      <p:font typeface="Segoe Condensed" charset="0"/>
      <p:regular r:id="rId61"/>
      <p:bold r:id="rId62"/>
    </p:embeddedFont>
    <p:embeddedFont>
      <p:font typeface="Segoe UI" pitchFamily="34" charset="0"/>
      <p:regular r:id="rId63"/>
      <p:bold r:id="rId64"/>
      <p:italic r:id="rId65"/>
      <p:boldItalic r:id="rId66"/>
    </p:embeddedFont>
    <p:embeddedFont>
      <p:font typeface="Segoe UI Light" pitchFamily="34" charset="0"/>
      <p:regular r:id="rId67"/>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545" autoAdjust="0"/>
    <p:restoredTop sz="86475" autoAdjust="0"/>
  </p:normalViewPr>
  <p:slideViewPr>
    <p:cSldViewPr snapToGrid="0">
      <p:cViewPr>
        <p:scale>
          <a:sx n="69" d="100"/>
          <a:sy n="69" d="100"/>
        </p:scale>
        <p:origin x="-1170" y="-72"/>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6243C113-6AE5-466B-A383-9AE5E27266FC}" type="presOf" srcId="{40AAE544-C3AA-4E61-9AFE-DE3BAF4A9A75}" destId="{73373EED-2983-43F2-8842-AADEB2ABAB7D}" srcOrd="0" destOrd="0" presId="urn:microsoft.com/office/officeart/2005/8/layout/vList5"/>
    <dgm:cxn modelId="{A6180A48-7846-4FC5-B9DA-842E693ED3D7}" type="presOf" srcId="{50C8857A-FA85-4D89-B52E-CC870B8311F3}" destId="{84D87831-76A9-45AA-8973-225A9AEBFFF7}" srcOrd="0" destOrd="0" presId="urn:microsoft.com/office/officeart/2005/8/layout/vList5"/>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199FB712-FB98-45AF-B208-EC1B461B7235}" type="presOf" srcId="{9C569022-67DE-4ECE-A658-EE689AF4F1C9}" destId="{0B61F41B-E0A1-4219-807E-63169DFB0B72}"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F43A4421-BAD5-404B-B817-84CE0B4FFEE6}" type="presOf" srcId="{7D824AA5-587E-4A6E-9A15-77851A77D8DE}" destId="{C7F10A5F-EF74-4450-9405-83E63C6AFED0}" srcOrd="0" destOrd="0" presId="urn:microsoft.com/office/officeart/2005/8/layout/vList5"/>
    <dgm:cxn modelId="{65AABFBB-12D2-474F-8716-34060FA36ACC}" srcId="{50C8857A-FA85-4D89-B52E-CC870B8311F3}" destId="{7D824AA5-587E-4A6E-9A15-77851A77D8DE}" srcOrd="0" destOrd="0" parTransId="{36FC712F-FA0F-4634-9805-0A546F79F083}" sibTransId="{87CA6513-3EF3-458B-8984-C98AA4D219A1}"/>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FAA13CC6-DB5C-4291-866F-41E1FA4EDE4A}" type="presOf" srcId="{E7CBF9B2-CD0A-4DF6-A425-54ADAF497CCB}" destId="{FF6B19C8-2B66-4B5F-AD41-13FE9DD73051}"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other { open-source, .NET, </a:t>
          </a:r>
          <a:r>
            <a:rPr lang="en-GB" b="1" smtClean="0"/>
            <a:t>C#, F#, </a:t>
          </a:r>
          <a:r>
            <a:rPr lang="en-GB" b="1" dirty="0" smtClean="0"/>
            <a:t>…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967A3F5F-E540-45F7-9CB9-7EC4FDB595F5}">
      <dgm:prSet/>
      <dgm:spPr/>
      <dgm:t>
        <a:bodyPr/>
        <a:lstStyle/>
        <a:p>
          <a:pPr rtl="0"/>
          <a:r>
            <a:rPr lang="en-GB" b="1" dirty="0" smtClean="0"/>
            <a:t>F# + R</a:t>
          </a:r>
          <a:endParaRPr lang="en-GB" b="1" dirty="0"/>
        </a:p>
      </dgm:t>
    </dgm:pt>
    <dgm:pt modelId="{4855052C-998A-4736-8C80-1AB481991009}" type="parTrans" cxnId="{929D9897-CE0A-4A53-8698-5270BD215E37}">
      <dgm:prSet/>
      <dgm:spPr/>
    </dgm:pt>
    <dgm:pt modelId="{020DAA71-FEF2-4494-9C8A-ED2D85287A86}" type="sibTrans" cxnId="{929D9897-CE0A-4A53-8698-5270BD215E37}">
      <dgm:prSet/>
      <dgm:spPr/>
    </dgm:pt>
    <dgm:pt modelId="{186BFD54-6D32-45E8-B3CC-54FD941C9262}">
      <dgm:prSet/>
      <dgm:spPr/>
      <dgm:t>
        <a:bodyPr/>
        <a:lstStyle/>
        <a:p>
          <a:pPr rtl="0"/>
          <a:r>
            <a:rPr lang="en-GB" b="1" dirty="0" smtClean="0"/>
            <a:t>R Provider for F#, access &gt; 2000 R packages</a:t>
          </a:r>
          <a:endParaRPr lang="en-GB" b="1" dirty="0"/>
        </a:p>
      </dgm:t>
    </dgm:pt>
    <dgm:pt modelId="{4DD821DE-D9A7-4347-B0A9-724E921CB563}" type="parTrans" cxnId="{F97F482F-420E-4FCB-B89C-A17432694521}">
      <dgm:prSet/>
      <dgm:spPr/>
    </dgm:pt>
    <dgm:pt modelId="{FF31C88B-499F-4C06-9D3E-227EC6609566}" type="sibTrans" cxnId="{F97F482F-420E-4FCB-B89C-A17432694521}">
      <dgm:prSet/>
      <dgm:spPr/>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5">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5">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5">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5">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5">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5">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A53F2A5F-A868-42BA-B399-647B59ED436E}" type="pres">
      <dgm:prSet presAssocID="{967A3F5F-E540-45F7-9CB9-7EC4FDB595F5}" presName="linNode" presStyleCnt="0"/>
      <dgm:spPr/>
    </dgm:pt>
    <dgm:pt modelId="{E3065CB6-5B42-4F20-97FD-215A33454DC1}" type="pres">
      <dgm:prSet presAssocID="{967A3F5F-E540-45F7-9CB9-7EC4FDB595F5}" presName="parentText" presStyleLbl="node1" presStyleIdx="3" presStyleCnt="5">
        <dgm:presLayoutVars>
          <dgm:chMax val="1"/>
          <dgm:bulletEnabled val="1"/>
        </dgm:presLayoutVars>
      </dgm:prSet>
      <dgm:spPr/>
      <dgm:t>
        <a:bodyPr/>
        <a:lstStyle/>
        <a:p>
          <a:endParaRPr lang="en-GB"/>
        </a:p>
      </dgm:t>
    </dgm:pt>
    <dgm:pt modelId="{06D66EC9-4C88-4A3A-883D-8852BA64200B}" type="pres">
      <dgm:prSet presAssocID="{967A3F5F-E540-45F7-9CB9-7EC4FDB595F5}" presName="descendantText" presStyleLbl="alignAccFollowNode1" presStyleIdx="3" presStyleCnt="5">
        <dgm:presLayoutVars>
          <dgm:bulletEnabled val="1"/>
        </dgm:presLayoutVars>
      </dgm:prSet>
      <dgm:spPr/>
      <dgm:t>
        <a:bodyPr/>
        <a:lstStyle/>
        <a:p>
          <a:endParaRPr lang="en-GB"/>
        </a:p>
      </dgm:t>
    </dgm:pt>
    <dgm:pt modelId="{1C6CB4F8-DDF7-4B27-AB63-038F695721CE}" type="pres">
      <dgm:prSet presAssocID="{020DAA71-FEF2-4494-9C8A-ED2D85287A8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4" presStyleCnt="5">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4" presStyleCnt="5">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F97F482F-420E-4FCB-B89C-A17432694521}" srcId="{967A3F5F-E540-45F7-9CB9-7EC4FDB595F5}" destId="{186BFD54-6D32-45E8-B3CC-54FD941C9262}" srcOrd="0" destOrd="0" parTransId="{4DD821DE-D9A7-4347-B0A9-724E921CB563}" sibTransId="{FF31C88B-499F-4C06-9D3E-227EC6609566}"/>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F4B7A4C7-ECEB-481B-92DC-3DEF47D16AE6}" type="presOf" srcId="{AC8851AD-BFE1-4B4F-9E86-8626D005EC91}" destId="{CCA9FC9B-6864-4FEB-94BA-1B34B68C7CF2}"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CA548041-30DE-4830-93D5-7B978D78249F}" type="presOf" srcId="{186BFD54-6D32-45E8-B3CC-54FD941C9262}" destId="{06D66EC9-4C88-4A3A-883D-8852BA64200B}" srcOrd="0" destOrd="0" presId="urn:microsoft.com/office/officeart/2005/8/layout/vList5"/>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4" destOrd="0" parTransId="{75D4073F-0B02-49E2-A237-7D89664BDFF9}" sibTransId="{8237BC95-4C6E-43C3-934E-E3E2150B0367}"/>
    <dgm:cxn modelId="{929D9897-CE0A-4A53-8698-5270BD215E37}" srcId="{DCB9AE91-8B53-413D-A054-7E44E60DA360}" destId="{967A3F5F-E540-45F7-9CB9-7EC4FDB595F5}" srcOrd="3" destOrd="0" parTransId="{4855052C-998A-4736-8C80-1AB481991009}" sibTransId="{020DAA71-FEF2-4494-9C8A-ED2D85287A86}"/>
    <dgm:cxn modelId="{9F18560D-9745-42A3-BDE0-6260F9F179A9}" type="presOf" srcId="{967A3F5F-E540-45F7-9CB9-7EC4FDB595F5}" destId="{E3065CB6-5B42-4F20-97FD-215A33454DC1}"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6CC1EC18-7AE4-4464-902D-303E2CC74413}" type="presParOf" srcId="{004CBC2B-B3B4-49C8-A46B-A8D4CD928CE0}" destId="{A53F2A5F-A868-42BA-B399-647B59ED436E}" srcOrd="6" destOrd="0" presId="urn:microsoft.com/office/officeart/2005/8/layout/vList5"/>
    <dgm:cxn modelId="{FB8F09DB-58EB-4C54-BBEF-59FBF1BE8D9A}" type="presParOf" srcId="{A53F2A5F-A868-42BA-B399-647B59ED436E}" destId="{E3065CB6-5B42-4F20-97FD-215A33454DC1}" srcOrd="0" destOrd="0" presId="urn:microsoft.com/office/officeart/2005/8/layout/vList5"/>
    <dgm:cxn modelId="{CEDDBF5D-4699-4BA1-A759-53F7522934C7}" type="presParOf" srcId="{A53F2A5F-A868-42BA-B399-647B59ED436E}" destId="{06D66EC9-4C88-4A3A-883D-8852BA64200B}" srcOrd="1" destOrd="0" presId="urn:microsoft.com/office/officeart/2005/8/layout/vList5"/>
    <dgm:cxn modelId="{3D630002-22EA-49EE-9FD3-9AD0CE0EE343}" type="presParOf" srcId="{004CBC2B-B3B4-49C8-A46B-A8D4CD928CE0}" destId="{1C6CB4F8-DDF7-4B27-AB63-038F695721CE}" srcOrd="7" destOrd="0" presId="urn:microsoft.com/office/officeart/2005/8/layout/vList5"/>
    <dgm:cxn modelId="{58995EF3-621B-41BD-8358-7C3E9F5D3340}" type="presParOf" srcId="{004CBC2B-B3B4-49C8-A46B-A8D4CD928CE0}" destId="{3327B716-D5AF-4D3B-9BDE-3064F62363C0}" srcOrd="8"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GB"/>
        </a:p>
      </dgm:t>
    </dgm:pt>
    <dgm:pt modelId="{4D03559D-4341-457C-9415-9474B1EA1828}">
      <dgm:prSet phldrT="[Text]" custT="1"/>
      <dgm:spPr/>
      <dgm:t>
        <a:bodyPr/>
        <a:lstStyle/>
        <a:p>
          <a:pPr algn="ctr"/>
          <a:r>
            <a:rPr lang="en-GB" sz="2400" b="1" smtClean="0">
              <a:latin typeface="Segoe UI Light" pitchFamily="34" charset="0"/>
            </a:rPr>
            <a:t>F# 3.0 compiler+library open source</a:t>
          </a:r>
          <a:endParaRPr lang="en-GB" sz="2400" b="1"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400" b="1" smtClean="0">
              <a:latin typeface="Segoe UI Light" pitchFamily="34" charset="0"/>
            </a:rPr>
            <a:t>Apache 2.0 license</a:t>
          </a:r>
          <a:endParaRPr lang="en-GB" sz="2400" b="1" dirty="0">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400" b="1" smtClean="0">
              <a:latin typeface="Segoe UI Light" pitchFamily="34" charset="0"/>
            </a:rPr>
            <a:t>Mac, Linux, Windows, Browser</a:t>
          </a:r>
          <a:r>
            <a:rPr lang="en-US" sz="2400" b="1" smtClean="0">
              <a:latin typeface="Segoe UI Light" pitchFamily="34" charset="0"/>
            </a:rPr>
            <a:t>s</a:t>
          </a:r>
          <a:endParaRPr lang="en-US" sz="2400" b="1" dirty="0">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400" b="1" smtClean="0">
              <a:latin typeface="Segoe UI Light" pitchFamily="34" charset="0"/>
            </a:rPr>
            <a:t>2.0, 4.0 profiles</a:t>
          </a:r>
          <a:endParaRPr lang="en-US" sz="2400" b="1" dirty="0">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400" b="1" dirty="0" smtClean="0">
              <a:latin typeface="Segoe UI Light" pitchFamily="34" charset="0"/>
            </a:rPr>
            <a:t>Also </a:t>
          </a:r>
          <a:r>
            <a:rPr lang="en-US" sz="2400" b="1" dirty="0" err="1" smtClean="0">
              <a:latin typeface="Segoe UI Light" pitchFamily="34" charset="0"/>
            </a:rPr>
            <a:t>MonoAndroid</a:t>
          </a:r>
          <a:r>
            <a:rPr lang="en-US" sz="2400" b="1" dirty="0" smtClean="0">
              <a:latin typeface="Segoe UI Light" pitchFamily="34" charset="0"/>
            </a:rPr>
            <a:t> </a:t>
          </a:r>
          <a:r>
            <a:rPr lang="en-US" sz="2400" b="1" dirty="0" err="1" smtClean="0">
              <a:latin typeface="Segoe UI Light" pitchFamily="34" charset="0"/>
            </a:rPr>
            <a:t>MonoTouch</a:t>
          </a:r>
          <a:endParaRPr lang="en-US" sz="2400" b="1" dirty="0">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400" b="1" u="sng" dirty="0" smtClean="0">
              <a:latin typeface="Segoe UI Light" pitchFamily="34" charset="0"/>
            </a:rPr>
            <a:t>fsharp.github.com/</a:t>
          </a:r>
          <a:r>
            <a:rPr lang="en-US" sz="2400" b="1" u="sng" dirty="0" err="1" smtClean="0">
              <a:latin typeface="Segoe UI Light" pitchFamily="34" charset="0"/>
            </a:rPr>
            <a:t>fsharp</a:t>
          </a:r>
          <a:endParaRPr lang="en-GB" sz="2400" b="1" dirty="0"/>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t>
        <a:bodyPr/>
        <a:lstStyle/>
        <a:p>
          <a:endParaRPr lang="en-GB"/>
        </a:p>
      </dgm:t>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t>
        <a:bodyPr/>
        <a:lstStyle/>
        <a:p>
          <a:endParaRPr lang="en-GB"/>
        </a:p>
      </dgm:t>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t>
        <a:bodyPr/>
        <a:lstStyle/>
        <a:p>
          <a:endParaRPr lang="en-GB"/>
        </a:p>
      </dgm:t>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t>
        <a:bodyPr/>
        <a:lstStyle/>
        <a:p>
          <a:endParaRPr lang="en-GB"/>
        </a:p>
      </dgm:t>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t>
        <a:bodyPr/>
        <a:lstStyle/>
        <a:p>
          <a:endParaRPr lang="en-GB"/>
        </a:p>
      </dgm:t>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9FD15E70-ECB5-4C81-90C6-76768ADFF092}" type="presOf" srcId="{3E196BE5-953D-4242-B980-B1373BFD3238}" destId="{D6F86E6B-1D2A-4B48-91FA-D896350C903A}" srcOrd="0" destOrd="0" presId="urn:microsoft.com/office/officeart/2005/8/layout/default"/>
    <dgm:cxn modelId="{338827A4-573C-4FAE-995D-74A7FA37B6C8}" type="presOf" srcId="{DFDFB60B-D0CA-417C-B29C-46C4EA1E51EF}" destId="{58AEAE5F-E53F-4AFE-A11A-BD88C03840E8}" srcOrd="0" destOrd="0" presId="urn:microsoft.com/office/officeart/2005/8/layout/default"/>
    <dgm:cxn modelId="{A0951152-F2D1-425E-AABC-3A0053A6C9BA}" type="presOf" srcId="{5F1C48E8-0E0E-43BF-B592-460AF305B74F}" destId="{D437A6F3-3ED5-46BE-9A1F-F98E04B24349}" srcOrd="0" destOrd="0" presId="urn:microsoft.com/office/officeart/2005/8/layout/default"/>
    <dgm:cxn modelId="{4F050042-A4F1-476C-9DA8-103CD9C0A151}" type="presOf" srcId="{56517876-F61F-4EEC-AD9E-A6262A69FF4D}" destId="{BACDA856-ECDB-4406-9C4E-00D54B0981AF}"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C82E885-15AB-4AE1-B402-71C3A46B8739}" type="presOf" srcId="{4D03559D-4341-457C-9415-9474B1EA1828}" destId="{A6C8B2CB-895B-4E02-B23B-913D219A3E06}" srcOrd="0" destOrd="0" presId="urn:microsoft.com/office/officeart/2005/8/layout/default"/>
    <dgm:cxn modelId="{A9EED03C-86FF-49AC-AF7B-E4F03771CCAF}" srcId="{0B365071-9F54-4E04-B0BF-859FAE4CAD14}" destId="{5F1C48E8-0E0E-43BF-B592-460AF305B74F}" srcOrd="2" destOrd="0" parTransId="{07006D22-8EC0-494A-930A-6C60DC14E0E1}" sibTransId="{74274BF3-2D2A-4D13-97FA-6539BCB0F419}"/>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7F25F3E1-A6C1-4535-9C65-4AD0DF4DBC52}" type="presOf" srcId="{0B365071-9F54-4E04-B0BF-859FAE4CAD14}" destId="{EC8670A7-A393-4B5D-8FC9-E51E8B83309F}" srcOrd="0" destOrd="0" presId="urn:microsoft.com/office/officeart/2005/8/layout/default"/>
    <dgm:cxn modelId="{AE8027B3-53EA-4FEA-B058-4B94D60F7DA8}" type="presOf" srcId="{EC5FFAC6-5FE8-4AE3-A433-2420BC7EC900}" destId="{DF49E9E2-D1BE-4102-BB9B-72A0DEC024E4}" srcOrd="0" destOrd="0" presId="urn:microsoft.com/office/officeart/2005/8/layout/default"/>
    <dgm:cxn modelId="{0F46A150-F85E-4C92-9E76-95608D8ADBE4}" type="presParOf" srcId="{EC8670A7-A393-4B5D-8FC9-E51E8B83309F}" destId="{A6C8B2CB-895B-4E02-B23B-913D219A3E06}" srcOrd="0" destOrd="0" presId="urn:microsoft.com/office/officeart/2005/8/layout/default"/>
    <dgm:cxn modelId="{23636821-5086-4908-8707-A199A1631806}" type="presParOf" srcId="{EC8670A7-A393-4B5D-8FC9-E51E8B83309F}" destId="{FF2CDA1F-3E77-4C82-A60C-77840111930D}" srcOrd="1" destOrd="0" presId="urn:microsoft.com/office/officeart/2005/8/layout/default"/>
    <dgm:cxn modelId="{2D90CA79-159C-4792-908A-E1075DE46AC9}" type="presParOf" srcId="{EC8670A7-A393-4B5D-8FC9-E51E8B83309F}" destId="{DF49E9E2-D1BE-4102-BB9B-72A0DEC024E4}" srcOrd="2" destOrd="0" presId="urn:microsoft.com/office/officeart/2005/8/layout/default"/>
    <dgm:cxn modelId="{9CA638BC-0398-4347-87F7-3ACC512852A1}" type="presParOf" srcId="{EC8670A7-A393-4B5D-8FC9-E51E8B83309F}" destId="{8B6F593D-9CFB-4D46-8D7F-5152AF654BA2}" srcOrd="3" destOrd="0" presId="urn:microsoft.com/office/officeart/2005/8/layout/default"/>
    <dgm:cxn modelId="{9BAA8E44-5C49-450D-BDA1-C03434AE5E32}" type="presParOf" srcId="{EC8670A7-A393-4B5D-8FC9-E51E8B83309F}" destId="{D437A6F3-3ED5-46BE-9A1F-F98E04B24349}" srcOrd="4" destOrd="0" presId="urn:microsoft.com/office/officeart/2005/8/layout/default"/>
    <dgm:cxn modelId="{4D2DC9B4-3C13-4763-B830-D530EC182105}" type="presParOf" srcId="{EC8670A7-A393-4B5D-8FC9-E51E8B83309F}" destId="{E4342583-A13C-4E1E-ADF6-62B4A37FB798}" srcOrd="5" destOrd="0" presId="urn:microsoft.com/office/officeart/2005/8/layout/default"/>
    <dgm:cxn modelId="{DADD0075-C1C6-4E37-9649-74B450B02D62}" type="presParOf" srcId="{EC8670A7-A393-4B5D-8FC9-E51E8B83309F}" destId="{BACDA856-ECDB-4406-9C4E-00D54B0981AF}" srcOrd="6" destOrd="0" presId="urn:microsoft.com/office/officeart/2005/8/layout/default"/>
    <dgm:cxn modelId="{124A2529-B3E5-4B7A-BDFD-1DFDDAF06B16}" type="presParOf" srcId="{EC8670A7-A393-4B5D-8FC9-E51E8B83309F}" destId="{B74B6256-3C71-4169-A0A4-831E0909233B}" srcOrd="7" destOrd="0" presId="urn:microsoft.com/office/officeart/2005/8/layout/default"/>
    <dgm:cxn modelId="{0F7B2A82-037B-4B66-B6D1-28C6602C0FE0}" type="presParOf" srcId="{EC8670A7-A393-4B5D-8FC9-E51E8B83309F}" destId="{58AEAE5F-E53F-4AFE-A11A-BD88C03840E8}" srcOrd="8" destOrd="0" presId="urn:microsoft.com/office/officeart/2005/8/layout/default"/>
    <dgm:cxn modelId="{A5577CA9-8497-4B7F-822E-401736F9E481}" type="presParOf" srcId="{EC8670A7-A393-4B5D-8FC9-E51E8B83309F}" destId="{1C60EF90-B2D9-4067-B864-42EFD10F9447}" srcOrd="9" destOrd="0" presId="urn:microsoft.com/office/officeart/2005/8/layout/default"/>
    <dgm:cxn modelId="{6C64BF22-66A8-437F-A385-A8F436664467}"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290243-9586-4FD8-9268-FFC159A95363}"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A6B25E8E-3AD5-476E-AE79-19EE4887E230}">
      <dgm:prSet custT="1"/>
      <dgm:spPr/>
      <dgm:t>
        <a:bodyPr/>
        <a:lstStyle/>
        <a:p>
          <a:pPr rtl="0"/>
          <a:r>
            <a:rPr lang="en-US" sz="6600" b="1" dirty="0" smtClean="0"/>
            <a:t>F.F.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US" sz="2800" b="1" dirty="0" smtClean="0"/>
            <a:t>Rapid, correct development</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US" sz="2800" b="1" dirty="0" smtClean="0"/>
            <a:t>Parallelism a bonus</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0027F459-B446-46B1-8201-A37991051222}">
      <dgm:prSet custT="1"/>
      <dgm:spPr/>
      <dgm:t>
        <a:bodyPr/>
        <a:lstStyle/>
        <a:p>
          <a:pPr rtl="0"/>
          <a:r>
            <a:rPr lang="en-GB" sz="2800" b="1" dirty="0" smtClean="0"/>
            <a:t>Functional-first delivers real value </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7D6988BB-C65B-4E09-813B-7747FFB5A8A2}">
      <dgm:prSet custT="1"/>
      <dgm:spPr/>
      <dgm:t>
        <a:bodyPr/>
        <a:lstStyle/>
        <a:p>
          <a:pPr rtl="0"/>
          <a:r>
            <a:rPr lang="en-US" sz="2800" b="1" dirty="0" smtClean="0"/>
            <a:t>F.F. as a recruitment strategy</a:t>
          </a:r>
          <a:endParaRPr lang="en-US" sz="2800" b="1" dirty="0"/>
        </a:p>
      </dgm:t>
    </dgm:pt>
    <dgm:pt modelId="{97966A1B-3566-43CC-877A-F65EBB3C1A0D}" type="sibTrans" cxnId="{E2016309-E145-43C6-8FC9-F006FC5FC1F1}">
      <dgm:prSet/>
      <dgm:spPr/>
      <dgm:t>
        <a:bodyPr/>
        <a:lstStyle/>
        <a:p>
          <a:endParaRPr lang="en-US" sz="2400" b="1"/>
        </a:p>
      </dgm:t>
    </dgm:pt>
    <dgm:pt modelId="{71D039FD-D047-44D4-9296-81F6D5279051}" type="parTrans" cxnId="{E2016309-E145-43C6-8FC9-F006FC5FC1F1}">
      <dgm:prSet/>
      <dgm:spPr/>
      <dgm:t>
        <a:bodyPr/>
        <a:lstStyle/>
        <a:p>
          <a:endParaRPr lang="en-US" sz="2400" b="1"/>
        </a:p>
      </dgm:t>
    </dgm:pt>
    <dgm:pt modelId="{20FBF571-C8EB-4BB9-BE2A-FDFB6FCF30F8}" type="pres">
      <dgm:prSet presAssocID="{9F290243-9586-4FD8-9268-FFC159A95363}" presName="Name0" presStyleCnt="0">
        <dgm:presLayoutVars>
          <dgm:dir/>
          <dgm:animLvl val="lvl"/>
          <dgm:resizeHandles val="exact"/>
        </dgm:presLayoutVars>
      </dgm:prSet>
      <dgm:spPr/>
      <dgm:t>
        <a:bodyPr/>
        <a:lstStyle/>
        <a:p>
          <a:endParaRPr lang="en-GB"/>
        </a:p>
      </dgm:t>
    </dgm:pt>
    <dgm:pt modelId="{CFE5919C-23F6-4C0B-8B2E-E802AC278DB6}" type="pres">
      <dgm:prSet presAssocID="{A6B25E8E-3AD5-476E-AE79-19EE4887E230}" presName="linNode" presStyleCnt="0"/>
      <dgm:spPr/>
    </dgm:pt>
    <dgm:pt modelId="{2C9166EA-DB1D-4754-8AA0-81B95A704541}" type="pres">
      <dgm:prSet presAssocID="{A6B25E8E-3AD5-476E-AE79-19EE4887E230}" presName="parentText" presStyleLbl="node1" presStyleIdx="0" presStyleCnt="1" custLinFactNeighborX="-517" custLinFactNeighborY="1099">
        <dgm:presLayoutVars>
          <dgm:chMax val="1"/>
          <dgm:bulletEnabled val="1"/>
        </dgm:presLayoutVars>
      </dgm:prSet>
      <dgm:spPr/>
      <dgm:t>
        <a:bodyPr/>
        <a:lstStyle/>
        <a:p>
          <a:endParaRPr lang="en-GB"/>
        </a:p>
      </dgm:t>
    </dgm:pt>
    <dgm:pt modelId="{2C6BDAC9-ABAF-44AD-9B0F-47D564ED0A5C}" type="pres">
      <dgm:prSet presAssocID="{A6B25E8E-3AD5-476E-AE79-19EE4887E230}" presName="descendantText" presStyleLbl="alignAccFollowNode1" presStyleIdx="0" presStyleCnt="1">
        <dgm:presLayoutVars>
          <dgm:bulletEnabled val="1"/>
        </dgm:presLayoutVars>
      </dgm:prSet>
      <dgm:spPr/>
      <dgm:t>
        <a:bodyPr/>
        <a:lstStyle/>
        <a:p>
          <a:endParaRPr lang="en-GB"/>
        </a:p>
      </dgm:t>
    </dgm:pt>
  </dgm:ptLst>
  <dgm:cxnLst>
    <dgm:cxn modelId="{5E982DEF-77EC-42C1-8996-B5414942D3E3}" type="presOf" srcId="{0027F459-B446-46B1-8201-A37991051222}" destId="{2C6BDAC9-ABAF-44AD-9B0F-47D564ED0A5C}" srcOrd="0" destOrd="0" presId="urn:microsoft.com/office/officeart/2005/8/layout/vList5"/>
    <dgm:cxn modelId="{0A4FF1E7-E933-4C60-BCA1-B3784330DCD2}" srcId="{A6B25E8E-3AD5-476E-AE79-19EE4887E230}" destId="{B6DA48CD-B6A1-40DF-B1B2-298D0352C4AA}" srcOrd="1" destOrd="0" parTransId="{1E1D15BA-B465-4B32-88A9-5EC3A54AFD7E}" sibTransId="{AB616020-4390-47C6-943E-87A53E0DC69B}"/>
    <dgm:cxn modelId="{0DACF920-5BA3-4A2A-B915-95CA3864B814}" type="presOf" srcId="{B6DA48CD-B6A1-40DF-B1B2-298D0352C4AA}" destId="{2C6BDAC9-ABAF-44AD-9B0F-47D564ED0A5C}" srcOrd="0" destOrd="1" presId="urn:microsoft.com/office/officeart/2005/8/layout/vList5"/>
    <dgm:cxn modelId="{07BE9774-0512-43EF-A3DC-1A4772EAE494}" type="presOf" srcId="{8379D34F-D2EB-44C7-A6BA-B404EF2D892C}" destId="{2C6BDAC9-ABAF-44AD-9B0F-47D564ED0A5C}" srcOrd="0" destOrd="2" presId="urn:microsoft.com/office/officeart/2005/8/layout/vList5"/>
    <dgm:cxn modelId="{3DBBC74C-CBB7-4B92-82FF-48E8ED83FF5D}" type="presOf" srcId="{A6B25E8E-3AD5-476E-AE79-19EE4887E230}" destId="{2C9166EA-DB1D-4754-8AA0-81B95A704541}" srcOrd="0" destOrd="0" presId="urn:microsoft.com/office/officeart/2005/8/layout/vList5"/>
    <dgm:cxn modelId="{5878124E-315D-420E-A1E9-A7CC79A6320B}" srcId="{9F290243-9586-4FD8-9268-FFC159A95363}" destId="{A6B25E8E-3AD5-476E-AE79-19EE4887E230}" srcOrd="0" destOrd="0" parTransId="{F2965A2F-5969-4BEE-816D-3851E58EC2F4}" sibTransId="{4495C953-E758-40B5-96E6-91E656D25076}"/>
    <dgm:cxn modelId="{67370287-8466-4876-8490-A1361B6F169B}" type="presOf" srcId="{9F290243-9586-4FD8-9268-FFC159A95363}" destId="{20FBF571-C8EB-4BB9-BE2A-FDFB6FCF30F8}" srcOrd="0" destOrd="0" presId="urn:microsoft.com/office/officeart/2005/8/layout/vList5"/>
    <dgm:cxn modelId="{48DCABCC-9DD7-488F-8A2E-2A88D8BE32F0}" srcId="{A6B25E8E-3AD5-476E-AE79-19EE4887E230}" destId="{8379D34F-D2EB-44C7-A6BA-B404EF2D892C}" srcOrd="2" destOrd="0" parTransId="{784C2F39-8EE2-4C1A-8502-BA28A769CF6F}" sibTransId="{565F2C0E-B1E4-41FA-8DCE-D03CDE3DB36D}"/>
    <dgm:cxn modelId="{EC78E062-EA3B-43A4-A0B5-9B30C61EC779}" srcId="{A6B25E8E-3AD5-476E-AE79-19EE4887E230}" destId="{0027F459-B446-46B1-8201-A37991051222}" srcOrd="0" destOrd="0" parTransId="{7FF8C639-B210-4124-A577-D463CD290EA6}" sibTransId="{401F4873-09FD-4618-AC1C-F6AC07B1AE63}"/>
    <dgm:cxn modelId="{E2016309-E145-43C6-8FC9-F006FC5FC1F1}" srcId="{A6B25E8E-3AD5-476E-AE79-19EE4887E230}" destId="{7D6988BB-C65B-4E09-813B-7747FFB5A8A2}" srcOrd="3" destOrd="0" parTransId="{71D039FD-D047-44D4-9296-81F6D5279051}" sibTransId="{97966A1B-3566-43CC-877A-F65EBB3C1A0D}"/>
    <dgm:cxn modelId="{BEAAB015-B1D4-4EE2-B742-EF7931E55C94}" type="presOf" srcId="{7D6988BB-C65B-4E09-813B-7747FFB5A8A2}" destId="{2C6BDAC9-ABAF-44AD-9B0F-47D564ED0A5C}" srcOrd="0" destOrd="3" presId="urn:microsoft.com/office/officeart/2005/8/layout/vList5"/>
    <dgm:cxn modelId="{CE3FDB1E-03F4-43F1-969E-4509DD7DC478}" type="presParOf" srcId="{20FBF571-C8EB-4BB9-BE2A-FDFB6FCF30F8}" destId="{CFE5919C-23F6-4C0B-8B2E-E802AC278DB6}" srcOrd="0" destOrd="0" presId="urn:microsoft.com/office/officeart/2005/8/layout/vList5"/>
    <dgm:cxn modelId="{19749023-5825-4383-800D-076573663C6C}" type="presParOf" srcId="{CFE5919C-23F6-4C0B-8B2E-E802AC278DB6}" destId="{2C9166EA-DB1D-4754-8AA0-81B95A704541}" srcOrd="0" destOrd="0" presId="urn:microsoft.com/office/officeart/2005/8/layout/vList5"/>
    <dgm:cxn modelId="{BBD8E77D-3D61-47B9-AFEF-D598E39EE316}" type="presParOf" srcId="{CFE5919C-23F6-4C0B-8B2E-E802AC278DB6}" destId="{2C6BDAC9-ABAF-44AD-9B0F-47D564ED0A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dirty="0" smtClean="0"/>
            <a:t>Succeed with functional-first in industry today</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Robust code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Open-source, cross-platform, strongly typed, supported</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Financial Models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EFB0F3CA-8A51-43E5-A8D3-C7A53BECED6D}">
      <dgm:prSet phldrT="[Text]" custT="1"/>
      <dgm:spPr/>
      <dgm:t>
        <a:bodyPr/>
        <a:lstStyle/>
        <a:p>
          <a:r>
            <a:rPr lang="en-GB" sz="3200" b="1" dirty="0" smtClean="0"/>
            <a:t>Trading Platforms</a:t>
          </a:r>
          <a:endParaRPr lang="en-GB" sz="3200" b="1" dirty="0"/>
        </a:p>
      </dgm:t>
    </dgm:pt>
    <dgm:pt modelId="{B7CF4189-F311-4D8A-A404-47F5FC039074}" type="parTrans" cxnId="{C088E801-B271-44A1-BE47-39BF0FC83285}">
      <dgm:prSet/>
      <dgm:spPr/>
      <dgm:t>
        <a:bodyPr/>
        <a:lstStyle/>
        <a:p>
          <a:endParaRPr lang="en-GB"/>
        </a:p>
      </dgm:t>
    </dgm:pt>
    <dgm:pt modelId="{FCA19AA9-C7C3-48DB-BABC-565F7177E600}" type="sibTrans" cxnId="{C088E801-B271-44A1-BE47-39BF0FC83285}">
      <dgm:prSet/>
      <dgm:spPr/>
      <dgm:t>
        <a:bodyPr/>
        <a:lstStyle/>
        <a:p>
          <a:endParaRPr lang="en-GB"/>
        </a:p>
      </dgm:t>
    </dgm:pt>
    <dgm:pt modelId="{C58EE750-3801-4B2F-B65D-0C081214B279}">
      <dgm:prSet phldrT="[Text]" custT="1"/>
      <dgm:spPr/>
      <dgm:t>
        <a:bodyPr/>
        <a:lstStyle/>
        <a:p>
          <a:r>
            <a:rPr lang="en-GB" sz="3200" b="1" dirty="0" smtClean="0"/>
            <a:t>…</a:t>
          </a:r>
          <a:endParaRPr lang="en-GB" sz="3200" b="1" dirty="0"/>
        </a:p>
      </dgm:t>
    </dgm:pt>
    <dgm:pt modelId="{6BD9F2A3-C88F-4231-BF2C-B2659C0F0637}" type="parTrans" cxnId="{BC0DF1D9-AE21-4C2F-9B1E-29AC61980CA6}">
      <dgm:prSet/>
      <dgm:spPr/>
      <dgm:t>
        <a:bodyPr/>
        <a:lstStyle/>
        <a:p>
          <a:endParaRPr lang="en-GB"/>
        </a:p>
      </dgm:t>
    </dgm:pt>
    <dgm:pt modelId="{FBFAE25C-2D2E-4DBE-9BD6-034175E6DD68}" type="sibTrans" cxnId="{BC0DF1D9-AE21-4C2F-9B1E-29AC61980CA6}">
      <dgm:prSet/>
      <dgm:spPr/>
      <dgm:t>
        <a:bodyPr/>
        <a:lstStyle/>
        <a:p>
          <a:endParaRPr lang="en-GB"/>
        </a:p>
      </dgm:t>
    </dgm:pt>
    <dgm:pt modelId="{1D139DC4-BF43-44E1-A86E-9996EB61389F}">
      <dgm:prSet phldrT="[Text]" custT="1"/>
      <dgm:spPr/>
      <dgm:t>
        <a:bodyPr/>
        <a:lstStyle/>
        <a:p>
          <a:r>
            <a:rPr lang="en-GB" sz="3200" b="1" dirty="0" smtClean="0"/>
            <a:t>Insurance Calculation Engines</a:t>
          </a:r>
          <a:endParaRPr lang="en-GB" sz="32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8CCF1BFC-5A27-4E16-B784-3229BFE5EF39}">
      <dgm:prSet phldrT="[Text]" custT="1"/>
      <dgm:spPr/>
      <dgm:t>
        <a:bodyPr/>
        <a:lstStyle/>
        <a:p>
          <a:r>
            <a:rPr lang="en-GB" sz="3200" b="1" dirty="0" smtClean="0"/>
            <a:t>Bio-informatics Algorithms</a:t>
          </a:r>
          <a:endParaRPr lang="en-GB" sz="3200" b="1" dirty="0"/>
        </a:p>
      </dgm:t>
    </dgm:pt>
    <dgm:pt modelId="{340F228F-C000-439B-8AD4-E8D62F713D40}" type="parTrans" cxnId="{697E8067-F901-4193-92D9-3B6F96DA72E5}">
      <dgm:prSet/>
      <dgm:spPr/>
      <dgm:t>
        <a:bodyPr/>
        <a:lstStyle/>
        <a:p>
          <a:endParaRPr lang="en-GB"/>
        </a:p>
      </dgm:t>
    </dgm:pt>
    <dgm:pt modelId="{AF5E3BC2-5080-4290-945B-B973DDB7C03B}" type="sibTrans" cxnId="{697E8067-F901-4193-92D9-3B6F96DA72E5}">
      <dgm:prSet/>
      <dgm:spPr/>
      <dgm:t>
        <a:bodyPr/>
        <a:lstStyle/>
        <a:p>
          <a:endParaRPr lang="en-GB"/>
        </a:p>
      </dgm:t>
    </dgm:pt>
    <dgm:pt modelId="{93F7607A-E2F1-4F42-AA9E-CE2E3D5DD6E9}">
      <dgm:prSet phldrT="[Text]" custT="1"/>
      <dgm:spPr/>
      <dgm:t>
        <a:bodyPr/>
        <a:lstStyle/>
        <a:p>
          <a:r>
            <a:rPr lang="en-GB" sz="3200" b="1" dirty="0" smtClean="0"/>
            <a:t>Algorithmic Trading Systems</a:t>
          </a:r>
          <a:endParaRPr lang="en-GB" sz="32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8D390781-DCEA-43DC-9E1D-B89704F0E6D5}">
      <dgm:prSet phldrT="[Text]" custT="1"/>
      <dgm:spPr/>
      <dgm:t>
        <a:bodyPr/>
        <a:lstStyle/>
        <a:p>
          <a:r>
            <a:rPr lang="en-GB" sz="3200" b="1" dirty="0" smtClean="0"/>
            <a:t>Online Recommendation</a:t>
          </a:r>
          <a:r>
            <a:rPr lang="en-GB" sz="1400" b="1" dirty="0" smtClean="0"/>
            <a:t> </a:t>
          </a:r>
          <a:r>
            <a:rPr lang="en-GB" sz="3200" b="1" dirty="0" smtClean="0"/>
            <a:t>Engines</a:t>
          </a:r>
          <a:endParaRPr lang="en-GB" sz="3200" b="1" dirty="0"/>
        </a:p>
      </dgm:t>
    </dgm:pt>
    <dgm:pt modelId="{0321F284-59B1-4BBE-BFCB-D7E08A0EBC4D}" type="parTrans" cxnId="{601ED817-281D-47AA-86FB-A6016EB242E5}">
      <dgm:prSet/>
      <dgm:spPr/>
    </dgm:pt>
    <dgm:pt modelId="{972CDD50-8A11-4C82-A5DC-A4077970C581}" type="sibTrans" cxnId="{601ED817-281D-47AA-86FB-A6016EB242E5}">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51FBBCD2-4A04-4218-8FBA-AF9CFE55478B}" type="presOf" srcId="{8D390781-DCEA-43DC-9E1D-B89704F0E6D5}" destId="{671EDA18-3F56-4962-9CC7-6C7A0732D094}" srcOrd="0" destOrd="4" presId="urn:microsoft.com/office/officeart/2005/8/layout/vList2"/>
    <dgm:cxn modelId="{BEA82FF5-3C68-4B21-A312-AB2FA9116836}" type="presOf" srcId="{8CCF1BFC-5A27-4E16-B784-3229BFE5EF39}" destId="{671EDA18-3F56-4962-9CC7-6C7A0732D094}" srcOrd="0" destOrd="5" presId="urn:microsoft.com/office/officeart/2005/8/layout/vList2"/>
    <dgm:cxn modelId="{3D83096D-E368-491C-AA15-6D07A2BA457D}" type="presOf" srcId="{EFB0F3CA-8A51-43E5-A8D3-C7A53BECED6D}" destId="{671EDA18-3F56-4962-9CC7-6C7A0732D094}" srcOrd="0" destOrd="2" presId="urn:microsoft.com/office/officeart/2005/8/layout/vList2"/>
    <dgm:cxn modelId="{DB494C0B-24A4-49FB-B5AF-FB1E2B651991}" type="presOf" srcId="{CCCF7287-E029-474F-92E0-330D412FFCC9}" destId="{62CA8009-81F8-479A-AF72-A10954E61399}" srcOrd="0" destOrd="0"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C1A9006D-93D2-4FA2-9D89-715F7C5B6A4B}" srcId="{CCCF7287-E029-474F-92E0-330D412FFCC9}" destId="{1D139DC4-BF43-44E1-A86E-9996EB61389F}" srcOrd="1" destOrd="0" parTransId="{D87FFDBF-84AE-4AF8-A71A-2301F33AA735}" sibTransId="{74F1C202-7147-4FFF-9618-5B30ECEE491D}"/>
    <dgm:cxn modelId="{E08DFC91-6B4F-48B2-9965-952935DEA722}" type="presOf" srcId="{93F7607A-E2F1-4F42-AA9E-CE2E3D5DD6E9}" destId="{671EDA18-3F56-4962-9CC7-6C7A0732D094}" srcOrd="0" destOrd="3"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7EA7B640-F082-4A6D-80D2-0D63888299B0}" type="presOf" srcId="{1D139DC4-BF43-44E1-A86E-9996EB61389F}" destId="{671EDA18-3F56-4962-9CC7-6C7A0732D094}" srcOrd="0" destOrd="1" presId="urn:microsoft.com/office/officeart/2005/8/layout/vList2"/>
    <dgm:cxn modelId="{A71CE433-23D6-46C6-8BFB-36071C665368}" type="presOf" srcId="{C58EE750-3801-4B2F-B65D-0C081214B279}" destId="{671EDA18-3F56-4962-9CC7-6C7A0732D094}" srcOrd="0" destOrd="6" presId="urn:microsoft.com/office/officeart/2005/8/layout/vList2"/>
    <dgm:cxn modelId="{BC0DF1D9-AE21-4C2F-9B1E-29AC61980CA6}" srcId="{CCCF7287-E029-474F-92E0-330D412FFCC9}" destId="{C58EE750-3801-4B2F-B65D-0C081214B279}" srcOrd="6" destOrd="0" parTransId="{6BD9F2A3-C88F-4231-BF2C-B2659C0F0637}" sibTransId="{FBFAE25C-2D2E-4DBE-9BD6-034175E6DD68}"/>
    <dgm:cxn modelId="{E4E0C95A-A3CC-48F4-8D78-F497B647BEF5}" srcId="{CCCF7287-E029-474F-92E0-330D412FFCC9}" destId="{93F7607A-E2F1-4F42-AA9E-CE2E3D5DD6E9}" srcOrd="3" destOrd="0" parTransId="{FC09E5A4-D240-4161-A11B-1613992D2156}" sibTransId="{B1D5B372-715B-4308-AECE-3F679CFD866C}"/>
    <dgm:cxn modelId="{AD9B16E0-5473-4C08-A787-4B89463AD508}" type="presOf" srcId="{2B52F956-BA16-4723-8DEA-CB1CEC17A8FF}" destId="{2394A785-3225-4F9E-B875-8DA5DC1E4124}" srcOrd="0" destOrd="0" presId="urn:microsoft.com/office/officeart/2005/8/layout/vList2"/>
    <dgm:cxn modelId="{FE8E4D87-8C87-408B-9E1E-FBC00DFB000B}" type="presOf" srcId="{0AC4619F-E89E-4E2E-8371-7F4D6D82FB8F}" destId="{671EDA18-3F56-4962-9CC7-6C7A0732D094}" srcOrd="0" destOrd="0" presId="urn:microsoft.com/office/officeart/2005/8/layout/vList2"/>
    <dgm:cxn modelId="{B79A94A6-8F47-4EF7-8716-C843DE4ECC2F}" type="presParOf" srcId="{2394A785-3225-4F9E-B875-8DA5DC1E4124}" destId="{62CA8009-81F8-479A-AF72-A10954E61399}" srcOrd="0" destOrd="0" presId="urn:microsoft.com/office/officeart/2005/8/layout/vList2"/>
    <dgm:cxn modelId="{18DD8451-7E6E-42E0-9D35-60C75032692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Analytical Components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93F7607A-E2F1-4F42-AA9E-CE2E3D5DD6E9}">
      <dgm:prSet phldrT="[Text]" custT="1"/>
      <dgm:spPr/>
      <dgm:t>
        <a:bodyPr/>
        <a:lstStyle/>
        <a:p>
          <a:r>
            <a:rPr lang="en-GB" sz="3200" b="1" dirty="0" smtClean="0"/>
            <a:t>…</a:t>
          </a:r>
          <a:endParaRPr lang="en-GB" sz="3200" b="1" dirty="0"/>
        </a:p>
      </dgm:t>
    </dgm:pt>
    <dgm:pt modelId="{B1D5B372-715B-4308-AECE-3F679CFD866C}" type="sibTrans" cxnId="{E4E0C95A-A3CC-48F4-8D78-F497B647BEF5}">
      <dgm:prSet/>
      <dgm:spPr/>
    </dgm:pt>
    <dgm:pt modelId="{FC09E5A4-D240-4161-A11B-1613992D2156}" type="parTrans" cxnId="{E4E0C95A-A3CC-48F4-8D78-F497B647BEF5}">
      <dgm:prSet/>
      <dgm:spPr/>
    </dgm:pt>
    <dgm:pt modelId="{EFB0F3CA-8A51-43E5-A8D3-C7A53BECED6D}">
      <dgm:prSet phldrT="[Text]" custT="1"/>
      <dgm:spPr/>
      <dgm:t>
        <a:bodyPr/>
        <a:lstStyle/>
        <a:p>
          <a:r>
            <a:rPr lang="en-GB" sz="3200" b="1" dirty="0" smtClean="0"/>
            <a:t>Analytical Components</a:t>
          </a:r>
          <a:endParaRPr lang="en-GB" sz="3200" b="1" dirty="0"/>
        </a:p>
      </dgm:t>
    </dgm:pt>
    <dgm:pt modelId="{FCA19AA9-C7C3-48DB-BABC-565F7177E600}" type="sibTrans" cxnId="{C088E801-B271-44A1-BE47-39BF0FC83285}">
      <dgm:prSet/>
      <dgm:spPr/>
    </dgm:pt>
    <dgm:pt modelId="{B7CF4189-F311-4D8A-A404-47F5FC039074}" type="parTrans" cxnId="{C088E801-B271-44A1-BE47-39BF0FC83285}">
      <dgm:prSet/>
      <dgm:spPr/>
    </dgm:pt>
    <dgm:pt modelId="{1D139DC4-BF43-44E1-A86E-9996EB61389F}">
      <dgm:prSet phldrT="[Text]" custT="1"/>
      <dgm:spPr/>
      <dgm:t>
        <a:bodyPr/>
        <a:lstStyle/>
        <a:p>
          <a:r>
            <a:rPr lang="en-GB" sz="3200" b="1" dirty="0" smtClean="0"/>
            <a:t>Analytical Components</a:t>
          </a:r>
          <a:endParaRPr lang="en-GB" sz="3200" b="1" dirty="0"/>
        </a:p>
      </dgm:t>
    </dgm:pt>
    <dgm:pt modelId="{74F1C202-7147-4FFF-9618-5B30ECEE491D}" type="sibTrans" cxnId="{C1A9006D-93D2-4FA2-9D89-715F7C5B6A4B}">
      <dgm:prSet/>
      <dgm:spPr/>
    </dgm:pt>
    <dgm:pt modelId="{D87FFDBF-84AE-4AF8-A71A-2301F33AA735}" type="parTrans" cxnId="{C1A9006D-93D2-4FA2-9D89-715F7C5B6A4B}">
      <dgm:prSet/>
      <dgm:spPr/>
    </dgm:pt>
    <dgm:pt modelId="{5C9A7349-A404-4A2F-A48F-6F0C261CD25F}">
      <dgm:prSet phldrT="[Text]" custT="1"/>
      <dgm:spPr/>
      <dgm:t>
        <a:bodyPr/>
        <a:lstStyle/>
        <a:p>
          <a:r>
            <a:rPr lang="en-GB" sz="3200" b="1" dirty="0" smtClean="0"/>
            <a:t>Analytical Components</a:t>
          </a:r>
          <a:endParaRPr lang="en-GB" sz="3200" b="1" dirty="0"/>
        </a:p>
      </dgm:t>
    </dgm:pt>
    <dgm:pt modelId="{20D89091-5CCF-4F47-9229-A99E091C0AAF}" type="sibTrans" cxnId="{495CCB12-633D-4776-BDED-CC1380842660}">
      <dgm:prSet/>
      <dgm:spPr/>
    </dgm:pt>
    <dgm:pt modelId="{E5A7132D-2D5E-46D3-95AB-366A6A879951}" type="parTrans" cxnId="{495CCB12-633D-4776-BDED-CC1380842660}">
      <dgm:prSet/>
      <dgm:spPr/>
    </dgm:pt>
    <dgm:pt modelId="{060EB9F2-0838-4834-8C39-2718E2B34E59}">
      <dgm:prSet phldrT="[Text]" custT="1"/>
      <dgm:spPr/>
      <dgm:t>
        <a:bodyPr/>
        <a:lstStyle/>
        <a:p>
          <a:r>
            <a:rPr lang="en-GB" sz="3200" b="1" dirty="0" smtClean="0"/>
            <a:t>Analytical Components</a:t>
          </a:r>
          <a:endParaRPr lang="en-GB" sz="3200" b="1" dirty="0"/>
        </a:p>
      </dgm:t>
    </dgm:pt>
    <dgm:pt modelId="{3F330824-5E60-4B21-A78E-2E1CF731ADAE}" type="sibTrans" cxnId="{B06448DC-7279-497A-8826-A28D39D0E2D8}">
      <dgm:prSet/>
      <dgm:spPr/>
    </dgm:pt>
    <dgm:pt modelId="{2802617A-3EC1-46DB-AC9E-47A118B42835}" type="parTrans" cxnId="{B06448DC-7279-497A-8826-A28D39D0E2D8}">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1DF54857-D4C3-412A-AA0D-EABA2C0F512D}" type="presOf" srcId="{2B52F956-BA16-4723-8DEA-CB1CEC17A8FF}" destId="{2394A785-3225-4F9E-B875-8DA5DC1E4124}" srcOrd="0" destOrd="0" presId="urn:microsoft.com/office/officeart/2005/8/layout/vList2"/>
    <dgm:cxn modelId="{0B1C70F8-82D3-4DD4-97CC-A119D9DA5966}" type="presOf" srcId="{0AC4619F-E89E-4E2E-8371-7F4D6D82FB8F}" destId="{671EDA18-3F56-4962-9CC7-6C7A0732D094}" srcOrd="0" destOrd="0" presId="urn:microsoft.com/office/officeart/2005/8/layout/vList2"/>
    <dgm:cxn modelId="{571471CB-6F80-4164-B529-F2318E4A7384}" type="presOf" srcId="{EFB0F3CA-8A51-43E5-A8D3-C7A53BECED6D}" destId="{671EDA18-3F56-4962-9CC7-6C7A0732D094}" srcOrd="0" destOrd="4"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275DD4A6-9C9E-4258-989C-DA601E68E9DA}" type="presOf" srcId="{5C9A7349-A404-4A2F-A48F-6F0C261CD25F}" destId="{671EDA18-3F56-4962-9CC7-6C7A0732D094}" srcOrd="0" destOrd="2" presId="urn:microsoft.com/office/officeart/2005/8/layout/vList2"/>
    <dgm:cxn modelId="{73367810-BA49-4036-AB19-2DB5ABCDC283}" type="presOf" srcId="{93F7607A-E2F1-4F42-AA9E-CE2E3D5DD6E9}" destId="{671EDA18-3F56-4962-9CC7-6C7A0732D094}" srcOrd="0" destOrd="5" presId="urn:microsoft.com/office/officeart/2005/8/layout/vList2"/>
    <dgm:cxn modelId="{748D261E-0B76-40BF-AD85-DC63ECE07522}" type="presOf" srcId="{CCCF7287-E029-474F-92E0-330D412FFCC9}" destId="{62CA8009-81F8-479A-AF72-A10954E61399}" srcOrd="0" destOrd="0" presId="urn:microsoft.com/office/officeart/2005/8/layout/vList2"/>
    <dgm:cxn modelId="{5E734EA7-D385-441A-B4A3-5358B32BF868}" type="presOf" srcId="{060EB9F2-0838-4834-8C39-2718E2B34E59}" destId="{671EDA18-3F56-4962-9CC7-6C7A0732D094}" srcOrd="0" destOrd="1" presId="urn:microsoft.com/office/officeart/2005/8/layout/vList2"/>
    <dgm:cxn modelId="{F6C629CF-2E88-4102-974B-D5E1812D6566}" type="presOf" srcId="{1D139DC4-BF43-44E1-A86E-9996EB61389F}" destId="{671EDA18-3F56-4962-9CC7-6C7A0732D094}" srcOrd="0" destOrd="3"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26AD4071-2BCC-48C8-8435-990ABBC29A0C}" type="presParOf" srcId="{2394A785-3225-4F9E-B875-8DA5DC1E4124}" destId="{62CA8009-81F8-479A-AF72-A10954E61399}" srcOrd="0" destOrd="0" presId="urn:microsoft.com/office/officeart/2005/8/layout/vList2"/>
    <dgm:cxn modelId="{6688F477-35E1-4648-9686-7B45230012A3}"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4141C6AC-FD6D-44CF-8D3A-D7EEECFF9DEB}" type="presOf" srcId="{2B52F956-BA16-4723-8DEA-CB1CEC17A8FF}" destId="{2394A785-3225-4F9E-B875-8DA5DC1E4124}" srcOrd="0" destOrd="0" presId="urn:microsoft.com/office/officeart/2005/8/layout/vList2"/>
    <dgm:cxn modelId="{1EEFE04A-42CF-46BB-8C36-52C13C34C77D}" srcId="{2B52F956-BA16-4723-8DEA-CB1CEC17A8FF}" destId="{F7C46BBA-E9C4-40A5-BB7C-9518241C604E}" srcOrd="3" destOrd="0" parTransId="{2E8F6556-4A91-4DB0-A4E9-3E373EEDFEF6}" sibTransId="{C3B8740C-0F8F-4AEA-8625-572736F52087}"/>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FCore</a:t>
          </a:r>
          <a:r>
            <a:rPr lang="en-GB" b="1" baseline="0" dirty="0" smtClean="0"/>
            <a:t> Math</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2E8FBF7F-A43A-406D-A6EA-E8F783C720B0}" type="presOf" srcId="{B6DBC7DC-BA48-4B3B-A4F9-4FAFD1B0998E}" destId="{3C71F89C-BD84-46F9-9164-500BDA45A602}" srcOrd="0" destOrd="0" presId="urn:microsoft.com/office/officeart/2005/8/layout/vList5"/>
    <dgm:cxn modelId="{24DFB029-72B2-4F07-9C04-35633121104E}" type="presOf" srcId="{AC8851AD-BFE1-4B4F-9E86-8626D005EC91}" destId="{CCA9FC9B-6864-4FEB-94BA-1B34B68C7CF2}" srcOrd="0" destOrd="0" presId="urn:microsoft.com/office/officeart/2005/8/layout/vList5"/>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343071" y="-2243982"/>
          <a:ext cx="688813"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very powerful cross-platform HTML5 web/mobile programming</a:t>
          </a:r>
          <a:endParaRPr lang="en-GB" sz="1800" b="1" kern="1200" dirty="0"/>
        </a:p>
      </dsp:txBody>
      <dsp:txXfrm rot="-5400000">
        <a:off x="3011018" y="121696"/>
        <a:ext cx="5319295" cy="621563"/>
      </dsp:txXfrm>
    </dsp:sp>
    <dsp:sp modelId="{3C71F89C-BD84-46F9-9164-500BDA45A602}">
      <dsp:nvSpPr>
        <dsp:cNvPr id="0" name=""/>
        <dsp:cNvSpPr/>
      </dsp:nvSpPr>
      <dsp:spPr>
        <a:xfrm>
          <a:off x="0" y="1969"/>
          <a:ext cx="3011017" cy="86101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r>
            <a:rPr lang="en-GB" sz="2600" b="1" kern="1200" dirty="0" err="1" smtClean="0"/>
            <a:t>WebSharper</a:t>
          </a:r>
          <a:endParaRPr lang="en-GB" sz="2600" b="1" kern="1200" dirty="0"/>
        </a:p>
      </dsp:txBody>
      <dsp:txXfrm>
        <a:off x="42031" y="44000"/>
        <a:ext cx="2926955" cy="776955"/>
      </dsp:txXfrm>
    </dsp:sp>
    <dsp:sp modelId="{7506E240-478D-4D5C-913F-769026BEBC23}">
      <dsp:nvSpPr>
        <dsp:cNvPr id="0" name=""/>
        <dsp:cNvSpPr/>
      </dsp:nvSpPr>
      <dsp:spPr>
        <a:xfrm rot="5400000">
          <a:off x="5343071" y="-1339914"/>
          <a:ext cx="688813" cy="5352920"/>
        </a:xfrm>
        <a:prstGeom prst="round2SameRect">
          <a:avLst/>
        </a:prstGeom>
        <a:solidFill>
          <a:schemeClr val="accent4">
            <a:tint val="40000"/>
            <a:alpha val="90000"/>
            <a:hueOff val="404547"/>
            <a:satOff val="-7024"/>
            <a:lumOff val="-239"/>
            <a:alphaOff val="0"/>
          </a:schemeClr>
        </a:solidFill>
        <a:ln w="25400" cap="flat" cmpd="sng" algn="ctr">
          <a:solidFill>
            <a:schemeClr val="accent4">
              <a:tint val="40000"/>
              <a:alpha val="90000"/>
              <a:hueOff val="404547"/>
              <a:satOff val="-7024"/>
              <a:lumOff val="-2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for statistical/math programming + GPU</a:t>
          </a:r>
          <a:endParaRPr lang="en-GB" sz="1800" b="1" kern="1200" dirty="0"/>
        </a:p>
      </dsp:txBody>
      <dsp:txXfrm rot="-5400000">
        <a:off x="3011018" y="1025764"/>
        <a:ext cx="5319295" cy="621563"/>
      </dsp:txXfrm>
    </dsp:sp>
    <dsp:sp modelId="{A29ECF15-CC0E-46C4-96AD-CD32DFE95C6B}">
      <dsp:nvSpPr>
        <dsp:cNvPr id="0" name=""/>
        <dsp:cNvSpPr/>
      </dsp:nvSpPr>
      <dsp:spPr>
        <a:xfrm>
          <a:off x="0" y="906037"/>
          <a:ext cx="3011017" cy="861017"/>
        </a:xfrm>
        <a:prstGeom prst="roundRect">
          <a:avLst/>
        </a:prstGeom>
        <a:solidFill>
          <a:schemeClr val="accent4">
            <a:hueOff val="627025"/>
            <a:satOff val="-7021"/>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r>
            <a:rPr lang="en-GB" sz="2600" b="1" kern="1200" dirty="0" err="1" smtClean="0"/>
            <a:t>FCore</a:t>
          </a:r>
          <a:endParaRPr lang="en-GB" sz="2600" b="1" kern="1200" dirty="0"/>
        </a:p>
      </dsp:txBody>
      <dsp:txXfrm>
        <a:off x="42031" y="948068"/>
        <a:ext cx="2926955" cy="776955"/>
      </dsp:txXfrm>
    </dsp:sp>
    <dsp:sp modelId="{CCA9FC9B-6864-4FEB-94BA-1B34B68C7CF2}">
      <dsp:nvSpPr>
        <dsp:cNvPr id="0" name=""/>
        <dsp:cNvSpPr/>
      </dsp:nvSpPr>
      <dsp:spPr>
        <a:xfrm rot="5400000">
          <a:off x="5343071" y="-435846"/>
          <a:ext cx="688813" cy="5352920"/>
        </a:xfrm>
        <a:prstGeom prst="round2SameRect">
          <a:avLst/>
        </a:prstGeom>
        <a:solidFill>
          <a:schemeClr val="accent4">
            <a:tint val="40000"/>
            <a:alpha val="90000"/>
            <a:hueOff val="809093"/>
            <a:satOff val="-14048"/>
            <a:lumOff val="-477"/>
            <a:alphaOff val="0"/>
          </a:schemeClr>
        </a:solidFill>
        <a:ln w="25400" cap="flat" cmpd="sng" algn="ctr">
          <a:solidFill>
            <a:schemeClr val="accent4">
              <a:tint val="40000"/>
              <a:alpha val="90000"/>
              <a:hueOff val="809093"/>
              <a:satOff val="-14048"/>
              <a:lumOff val="-4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a cloud-execution framework</a:t>
          </a:r>
          <a:endParaRPr lang="en-GB" sz="1800" b="1" kern="1200" dirty="0"/>
        </a:p>
      </dsp:txBody>
      <dsp:txXfrm rot="-5400000">
        <a:off x="3011018" y="1929832"/>
        <a:ext cx="5319295" cy="621563"/>
      </dsp:txXfrm>
    </dsp:sp>
    <dsp:sp modelId="{0D5895EE-4933-4A42-9B85-19A6FF05E8F9}">
      <dsp:nvSpPr>
        <dsp:cNvPr id="0" name=""/>
        <dsp:cNvSpPr/>
      </dsp:nvSpPr>
      <dsp:spPr>
        <a:xfrm>
          <a:off x="0" y="1810104"/>
          <a:ext cx="3011017" cy="861017"/>
        </a:xfrm>
        <a:prstGeom prst="roundRect">
          <a:avLst/>
        </a:prstGeom>
        <a:solidFill>
          <a:schemeClr val="accent4">
            <a:hueOff val="1254050"/>
            <a:satOff val="-1404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m-brace </a:t>
          </a:r>
          <a:endParaRPr lang="en-GB" sz="2600" b="1" kern="1200" dirty="0"/>
        </a:p>
      </dsp:txBody>
      <dsp:txXfrm>
        <a:off x="42031" y="1852135"/>
        <a:ext cx="2926955" cy="776955"/>
      </dsp:txXfrm>
    </dsp:sp>
    <dsp:sp modelId="{06D66EC9-4C88-4A3A-883D-8852BA64200B}">
      <dsp:nvSpPr>
        <dsp:cNvPr id="0" name=""/>
        <dsp:cNvSpPr/>
      </dsp:nvSpPr>
      <dsp:spPr>
        <a:xfrm rot="5400000">
          <a:off x="5343071" y="468221"/>
          <a:ext cx="688813" cy="5352920"/>
        </a:xfrm>
        <a:prstGeom prst="round2SameRect">
          <a:avLst/>
        </a:prstGeom>
        <a:solidFill>
          <a:schemeClr val="accent4">
            <a:tint val="40000"/>
            <a:alpha val="90000"/>
            <a:hueOff val="1213640"/>
            <a:satOff val="-21072"/>
            <a:lumOff val="-716"/>
            <a:alphaOff val="0"/>
          </a:schemeClr>
        </a:solidFill>
        <a:ln w="25400" cap="flat" cmpd="sng" algn="ctr">
          <a:solidFill>
            <a:schemeClr val="accent4">
              <a:tint val="40000"/>
              <a:alpha val="90000"/>
              <a:hueOff val="1213640"/>
              <a:satOff val="-21072"/>
              <a:lumOff val="-7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R Provider for F#, access &gt; 2000 R packages</a:t>
          </a:r>
          <a:endParaRPr lang="en-GB" sz="1800" b="1" kern="1200" dirty="0"/>
        </a:p>
      </dsp:txBody>
      <dsp:txXfrm rot="-5400000">
        <a:off x="3011018" y="2833900"/>
        <a:ext cx="5319295" cy="621563"/>
      </dsp:txXfrm>
    </dsp:sp>
    <dsp:sp modelId="{E3065CB6-5B42-4F20-97FD-215A33454DC1}">
      <dsp:nvSpPr>
        <dsp:cNvPr id="0" name=""/>
        <dsp:cNvSpPr/>
      </dsp:nvSpPr>
      <dsp:spPr>
        <a:xfrm>
          <a:off x="0" y="2714172"/>
          <a:ext cx="3011017" cy="861017"/>
        </a:xfrm>
        <a:prstGeom prst="roundRect">
          <a:avLst/>
        </a:prstGeom>
        <a:solidFill>
          <a:schemeClr val="accent4">
            <a:hueOff val="1881074"/>
            <a:satOff val="-21064"/>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R</a:t>
          </a:r>
          <a:endParaRPr lang="en-GB" sz="2600" b="1" kern="1200" dirty="0"/>
        </a:p>
      </dsp:txBody>
      <dsp:txXfrm>
        <a:off x="42031" y="2756203"/>
        <a:ext cx="2926955" cy="776955"/>
      </dsp:txXfrm>
    </dsp:sp>
    <dsp:sp modelId="{44423B73-2468-43C8-A1A8-75A8321578C4}">
      <dsp:nvSpPr>
        <dsp:cNvPr id="0" name=""/>
        <dsp:cNvSpPr/>
      </dsp:nvSpPr>
      <dsp:spPr>
        <a:xfrm rot="5400000">
          <a:off x="5343071" y="1372289"/>
          <a:ext cx="688813"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many other { open-source, .NET, </a:t>
          </a:r>
          <a:r>
            <a:rPr lang="en-GB" sz="1800" b="1" kern="1200" smtClean="0"/>
            <a:t>C#, F#, </a:t>
          </a:r>
          <a:r>
            <a:rPr lang="en-GB" sz="1800" b="1" kern="1200" dirty="0" smtClean="0"/>
            <a:t>… }</a:t>
          </a:r>
          <a:endParaRPr lang="en-GB" sz="1800" b="1" kern="1200" dirty="0"/>
        </a:p>
      </dsp:txBody>
      <dsp:txXfrm rot="-5400000">
        <a:off x="3011018" y="3737968"/>
        <a:ext cx="5319295" cy="621563"/>
      </dsp:txXfrm>
    </dsp:sp>
    <dsp:sp modelId="{B02C7846-0660-4AF3-9F8E-A0E21A743CEB}">
      <dsp:nvSpPr>
        <dsp:cNvPr id="0" name=""/>
        <dsp:cNvSpPr/>
      </dsp:nvSpPr>
      <dsp:spPr>
        <a:xfrm>
          <a:off x="0" y="3618240"/>
          <a:ext cx="3011017" cy="86101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endParaRPr lang="en-GB" sz="2600" b="1" kern="1200" dirty="0"/>
        </a:p>
      </dsp:txBody>
      <dsp:txXfrm>
        <a:off x="42031" y="3660271"/>
        <a:ext cx="2926955" cy="7769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1024067" y="1333"/>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b="1" kern="1200" smtClean="0">
              <a:latin typeface="Segoe UI Light" pitchFamily="34" charset="0"/>
            </a:rPr>
            <a:t>F# 3.0 compiler+library open source</a:t>
          </a:r>
          <a:endParaRPr lang="en-GB" sz="2400" b="1" kern="1200" dirty="0"/>
        </a:p>
      </dsp:txBody>
      <dsp:txXfrm>
        <a:off x="1024067" y="1333"/>
        <a:ext cx="2394732" cy="1436839"/>
      </dsp:txXfrm>
    </dsp:sp>
    <dsp:sp modelId="{DF49E9E2-D1BE-4102-BB9B-72A0DEC024E4}">
      <dsp:nvSpPr>
        <dsp:cNvPr id="0" name=""/>
        <dsp:cNvSpPr/>
      </dsp:nvSpPr>
      <dsp:spPr>
        <a:xfrm>
          <a:off x="3658274" y="1333"/>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u="sng" kern="1200" dirty="0" smtClean="0">
              <a:latin typeface="Segoe UI Light" pitchFamily="34" charset="0"/>
            </a:rPr>
            <a:t>fsharp.github.com/</a:t>
          </a:r>
          <a:r>
            <a:rPr lang="en-US" sz="2400" b="1" u="sng" kern="1200" dirty="0" err="1" smtClean="0">
              <a:latin typeface="Segoe UI Light" pitchFamily="34" charset="0"/>
            </a:rPr>
            <a:t>fsharp</a:t>
          </a:r>
          <a:endParaRPr lang="en-GB" sz="2400" b="1" kern="1200" dirty="0"/>
        </a:p>
      </dsp:txBody>
      <dsp:txXfrm>
        <a:off x="3658274" y="1333"/>
        <a:ext cx="2394732" cy="1436839"/>
      </dsp:txXfrm>
    </dsp:sp>
    <dsp:sp modelId="{D437A6F3-3ED5-46BE-9A1F-F98E04B24349}">
      <dsp:nvSpPr>
        <dsp:cNvPr id="0" name=""/>
        <dsp:cNvSpPr/>
      </dsp:nvSpPr>
      <dsp:spPr>
        <a:xfrm>
          <a:off x="1024067" y="1677646"/>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b="1" kern="1200" smtClean="0">
              <a:latin typeface="Segoe UI Light" pitchFamily="34" charset="0"/>
            </a:rPr>
            <a:t>Apache 2.0 license</a:t>
          </a:r>
          <a:endParaRPr lang="en-GB" sz="2400" b="1" kern="1200" dirty="0">
            <a:latin typeface="Segoe UI Light" pitchFamily="34" charset="0"/>
          </a:endParaRPr>
        </a:p>
      </dsp:txBody>
      <dsp:txXfrm>
        <a:off x="1024067" y="1677646"/>
        <a:ext cx="2394732" cy="1436839"/>
      </dsp:txXfrm>
    </dsp:sp>
    <dsp:sp modelId="{BACDA856-ECDB-4406-9C4E-00D54B0981AF}">
      <dsp:nvSpPr>
        <dsp:cNvPr id="0" name=""/>
        <dsp:cNvSpPr/>
      </dsp:nvSpPr>
      <dsp:spPr>
        <a:xfrm>
          <a:off x="3658274" y="1677646"/>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b="1" kern="1200" smtClean="0">
              <a:latin typeface="Segoe UI Light" pitchFamily="34" charset="0"/>
            </a:rPr>
            <a:t>Mac, Linux, Windows, Browser</a:t>
          </a:r>
          <a:r>
            <a:rPr lang="en-US" sz="2400" b="1" kern="1200" smtClean="0">
              <a:latin typeface="Segoe UI Light" pitchFamily="34" charset="0"/>
            </a:rPr>
            <a:t>s</a:t>
          </a:r>
          <a:endParaRPr lang="en-US" sz="2400" b="1" kern="1200" dirty="0">
            <a:latin typeface="Segoe UI Light" pitchFamily="34" charset="0"/>
          </a:endParaRPr>
        </a:p>
      </dsp:txBody>
      <dsp:txXfrm>
        <a:off x="3658274" y="1677646"/>
        <a:ext cx="2394732" cy="1436839"/>
      </dsp:txXfrm>
    </dsp:sp>
    <dsp:sp modelId="{58AEAE5F-E53F-4AFE-A11A-BD88C03840E8}">
      <dsp:nvSpPr>
        <dsp:cNvPr id="0" name=""/>
        <dsp:cNvSpPr/>
      </dsp:nvSpPr>
      <dsp:spPr>
        <a:xfrm>
          <a:off x="1024067" y="3353959"/>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b="1" kern="1200" smtClean="0">
              <a:latin typeface="Segoe UI Light" pitchFamily="34" charset="0"/>
            </a:rPr>
            <a:t>2.0, 4.0 profiles</a:t>
          </a:r>
          <a:endParaRPr lang="en-US" sz="2400" b="1" kern="1200" dirty="0">
            <a:latin typeface="Segoe UI Light" pitchFamily="34" charset="0"/>
          </a:endParaRPr>
        </a:p>
      </dsp:txBody>
      <dsp:txXfrm>
        <a:off x="1024067" y="3353959"/>
        <a:ext cx="2394732" cy="1436839"/>
      </dsp:txXfrm>
    </dsp:sp>
    <dsp:sp modelId="{D6F86E6B-1D2A-4B48-91FA-D896350C903A}">
      <dsp:nvSpPr>
        <dsp:cNvPr id="0" name=""/>
        <dsp:cNvSpPr/>
      </dsp:nvSpPr>
      <dsp:spPr>
        <a:xfrm>
          <a:off x="3658274" y="3353959"/>
          <a:ext cx="2394732" cy="1436839"/>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Segoe UI Light" pitchFamily="34" charset="0"/>
            </a:rPr>
            <a:t>Also </a:t>
          </a:r>
          <a:r>
            <a:rPr lang="en-US" sz="2400" b="1" kern="1200" dirty="0" err="1" smtClean="0">
              <a:latin typeface="Segoe UI Light" pitchFamily="34" charset="0"/>
            </a:rPr>
            <a:t>MonoAndroid</a:t>
          </a:r>
          <a:r>
            <a:rPr lang="en-US" sz="2400" b="1" kern="1200" dirty="0" smtClean="0">
              <a:latin typeface="Segoe UI Light" pitchFamily="34" charset="0"/>
            </a:rPr>
            <a:t> </a:t>
          </a:r>
          <a:r>
            <a:rPr lang="en-US" sz="2400" b="1" kern="1200" dirty="0" err="1" smtClean="0">
              <a:latin typeface="Segoe UI Light" pitchFamily="34" charset="0"/>
            </a:rPr>
            <a:t>MonoTouch</a:t>
          </a:r>
          <a:endParaRPr lang="en-US" sz="2400" b="1" kern="1200" dirty="0">
            <a:latin typeface="Segoe UI Light" pitchFamily="34" charset="0"/>
          </a:endParaRPr>
        </a:p>
      </dsp:txBody>
      <dsp:txXfrm>
        <a:off x="3658274" y="3353959"/>
        <a:ext cx="2394732" cy="14368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AC9-ABAF-44AD-9B0F-47D564ED0A5C}">
      <dsp:nvSpPr>
        <dsp:cNvPr id="0" name=""/>
        <dsp:cNvSpPr/>
      </dsp:nvSpPr>
      <dsp:spPr>
        <a:xfrm rot="5400000">
          <a:off x="3682365" y="-160496"/>
          <a:ext cx="4034789" cy="536448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dirty="0" smtClean="0"/>
            <a:t>Functional-first delivers real value </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Rapid, correct development</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Parallelism a bonus</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F.F. as a recruitment strategy</a:t>
          </a:r>
          <a:endParaRPr lang="en-US" sz="2800" b="1" kern="1200" dirty="0"/>
        </a:p>
      </dsp:txBody>
      <dsp:txXfrm rot="-5400000">
        <a:off x="3017520" y="701311"/>
        <a:ext cx="5167518" cy="3640865"/>
      </dsp:txXfrm>
    </dsp:sp>
    <dsp:sp modelId="{2C9166EA-DB1D-4754-8AA0-81B95A704541}">
      <dsp:nvSpPr>
        <dsp:cNvPr id="0" name=""/>
        <dsp:cNvSpPr/>
      </dsp:nvSpPr>
      <dsp:spPr>
        <a:xfrm>
          <a:off x="0" y="0"/>
          <a:ext cx="3017520" cy="50434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125730" rIns="251460" bIns="125730" numCol="1" spcCol="1270" anchor="ctr" anchorCtr="0">
          <a:noAutofit/>
        </a:bodyPr>
        <a:lstStyle/>
        <a:p>
          <a:pPr lvl="0" algn="ctr" defTabSz="2933700" rtl="0">
            <a:lnSpc>
              <a:spcPct val="90000"/>
            </a:lnSpc>
            <a:spcBef>
              <a:spcPct val="0"/>
            </a:spcBef>
            <a:spcAft>
              <a:spcPct val="35000"/>
            </a:spcAft>
          </a:pPr>
          <a:r>
            <a:rPr lang="en-US" sz="6600" b="1" kern="1200" dirty="0" smtClean="0"/>
            <a:t>F.F.</a:t>
          </a:r>
          <a:endParaRPr lang="en-US" sz="3200" b="1" kern="1200" dirty="0"/>
        </a:p>
      </dsp:txBody>
      <dsp:txXfrm>
        <a:off x="147303" y="147303"/>
        <a:ext cx="2722914" cy="47488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Open-source, cross-platform, strongly typed, supported</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Succeed with functional-first in industry today</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Robust code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731"/>
          <a:ext cx="6996545" cy="8102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39551" y="42282"/>
        <a:ext cx="6917443" cy="731107"/>
      </dsp:txXfrm>
    </dsp:sp>
    <dsp:sp modelId="{671EDA18-3F56-4962-9CC7-6C7A0732D094}">
      <dsp:nvSpPr>
        <dsp:cNvPr id="0" name=""/>
        <dsp:cNvSpPr/>
      </dsp:nvSpPr>
      <dsp:spPr>
        <a:xfrm>
          <a:off x="0" y="812941"/>
          <a:ext cx="6996545" cy="3675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Financial Models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Insurance Calculation 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Trading Platforms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Algorithmic Trading Systems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Online Recommendation</a:t>
          </a:r>
          <a:r>
            <a:rPr lang="en-GB" sz="1400" b="1" kern="1200" dirty="0" smtClean="0"/>
            <a:t> </a:t>
          </a:r>
          <a:r>
            <a:rPr lang="en-GB" sz="3200" b="1" kern="1200" dirty="0" smtClean="0"/>
            <a:t>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Bio-informatics Algorithms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812941"/>
        <a:ext cx="6996545" cy="367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45235" y="51445"/>
        <a:ext cx="6906075" cy="836170"/>
      </dsp:txXfrm>
    </dsp:sp>
    <dsp:sp modelId="{671EDA18-3F56-4962-9CC7-6C7A0732D094}">
      <dsp:nvSpPr>
        <dsp:cNvPr id="0" name=""/>
        <dsp:cNvSpPr/>
      </dsp:nvSpPr>
      <dsp:spPr>
        <a:xfrm>
          <a:off x="0" y="932851"/>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1"/>
        <a:ext cx="6996545" cy="3552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FCore</a:t>
          </a:r>
          <a:r>
            <a:rPr lang="en-GB" sz="1700" b="1" kern="1200" baseline="0" dirty="0" smtClean="0"/>
            <a:t> Math</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11/5/2012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11/5/2012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46</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channel9.msdn.com/Events/BUILD/BUILD2011/SAC-904T" TargetMode="External"/><Relationship Id="rId2" Type="http://schemas.openxmlformats.org/officeDocument/2006/relationships/hyperlink" Target="http://channel9.msdn.com/blogs/pdc2008/tl11"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with Functional-First Languages in Industry</a:t>
            </a:r>
            <a:endParaRPr lang="en-US" sz="1400" b="1" dirty="0" smtClean="0"/>
          </a:p>
        </p:txBody>
      </p:sp>
      <p:sp>
        <p:nvSpPr>
          <p:cNvPr id="27650" name="Rectangle 3"/>
          <p:cNvSpPr>
            <a:spLocks noGrp="1" noChangeArrowheads="1"/>
          </p:cNvSpPr>
          <p:nvPr>
            <p:ph type="subTitle" idx="1"/>
          </p:nvPr>
        </p:nvSpPr>
        <p:spPr/>
        <p:txBody>
          <a:bodyPr/>
          <a:lstStyle/>
          <a:p>
            <a:pPr eaLnBrk="1" hangingPunct="1"/>
            <a:endParaRPr lang="en-US" sz="2000" b="1" dirty="0">
              <a:solidFill>
                <a:schemeClr val="tx1"/>
              </a:solidFill>
            </a:endParaRPr>
          </a:p>
          <a:p>
            <a:pPr eaLnBrk="1" hangingPunct="1"/>
            <a:r>
              <a:rPr lang="en-US" sz="2400" b="1" dirty="0" smtClean="0">
                <a:solidFill>
                  <a:schemeClr val="tx1"/>
                </a:solidFill>
              </a:rPr>
              <a:t>Don Syme 		</a:t>
            </a:r>
          </a:p>
          <a:p>
            <a:pPr eaLnBrk="1" hangingPunct="1"/>
            <a:r>
              <a:rPr lang="en-US" sz="2400" b="1" dirty="0" smtClean="0">
                <a:solidFill>
                  <a:schemeClr val="tx1"/>
                </a:solidFill>
              </a:rPr>
              <a:t>F# Community Contributor (Microsoft Research)</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the Situation</a:t>
            </a:r>
            <a:endParaRPr lang="en-US" dirty="0">
              <a:latin typeface="Segoe Light" charset="0"/>
            </a:endParaRPr>
          </a:p>
        </p:txBody>
      </p:sp>
      <p:sp>
        <p:nvSpPr>
          <p:cNvPr id="21" name="Rectangle 20"/>
          <p:cNvSpPr/>
          <p:nvPr/>
        </p:nvSpPr>
        <p:spPr>
          <a:xfrm>
            <a:off x="246672" y="157655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8" y="1582399"/>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4" y="158147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8" y="2180095"/>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4" y="1872401"/>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2306898"/>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294909" y="781426"/>
            <a:ext cx="2249505" cy="95384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b="1" dirty="0" smtClean="0">
                <a:gradFill>
                  <a:gsLst>
                    <a:gs pos="0">
                      <a:srgbClr val="FFFFFF"/>
                    </a:gs>
                    <a:gs pos="100000">
                      <a:srgbClr val="FFFFFF"/>
                    </a:gs>
                  </a:gsLst>
                  <a:lin ang="5400000" scaled="0"/>
                </a:gradFill>
                <a:latin typeface="Segoe Light" charset="0"/>
              </a:rPr>
              <a:t>Analytical Programmers</a:t>
            </a:r>
            <a:endParaRPr lang="en-US" sz="28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1454727" y="996953"/>
            <a:ext cx="2460438" cy="522962"/>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b="1" dirty="0" smtClean="0">
                <a:gradFill>
                  <a:gsLst>
                    <a:gs pos="0">
                      <a:srgbClr val="FFFFFF"/>
                    </a:gs>
                    <a:gs pos="100000">
                      <a:srgbClr val="FFFFFF"/>
                    </a:gs>
                  </a:gsLst>
                  <a:lin ang="5400000" scaled="0"/>
                </a:gradFill>
                <a:latin typeface="Segoe Light" charset="0"/>
              </a:rPr>
              <a:t>Data Engineers</a:t>
            </a:r>
            <a:endParaRPr lang="en-US" sz="28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966092"/>
            <a:ext cx="2038966" cy="584517"/>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dirty="0" smtClean="0">
                <a:gradFill>
                  <a:gsLst>
                    <a:gs pos="0">
                      <a:srgbClr val="FFFFFF"/>
                    </a:gs>
                    <a:gs pos="100000">
                      <a:srgbClr val="FFFFFF"/>
                    </a:gs>
                  </a:gsLst>
                  <a:lin ang="5400000" scaled="0"/>
                </a:gradFill>
                <a:latin typeface="Segoe Light" charset="0"/>
              </a:rPr>
              <a:t>Design</a:t>
            </a:r>
            <a:endParaRPr lang="en-GB" sz="3200" dirty="0">
              <a:latin typeface="Segoe Light" charset="0"/>
            </a:endParaRPr>
          </a:p>
        </p:txBody>
      </p:sp>
    </p:spTree>
    <p:extLst>
      <p:ext uri="{BB962C8B-B14F-4D97-AF65-F5344CB8AC3E}">
        <p14:creationId xmlns:p14="http://schemas.microsoft.com/office/powerpoint/2010/main" val="157636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418684293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84743399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29023616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6038576"/>
          </a:xfrm>
        </p:spPr>
        <p:txBody>
          <a:bodyPr/>
          <a:lstStyle/>
          <a:p>
            <a:r>
              <a:rPr lang="en-GB" b="1" dirty="0" smtClean="0"/>
              <a:t>Is Complexity a Problem?  </a:t>
            </a:r>
            <a:br>
              <a:rPr lang="en-GB" b="1" dirty="0" smtClean="0"/>
            </a:br>
            <a:r>
              <a:rPr lang="en-GB" sz="2000" dirty="0"/>
              <a:t/>
            </a:r>
            <a:br>
              <a:rPr lang="en-GB" sz="2000" dirty="0"/>
            </a:br>
            <a:r>
              <a:rPr lang="en-GB" dirty="0" smtClean="0"/>
              <a:t>Intractable </a:t>
            </a:r>
            <a:r>
              <a:rPr lang="en-GB" sz="4000" dirty="0" smtClean="0"/>
              <a:t>Models </a:t>
            </a:r>
            <a:r>
              <a:rPr lang="en-GB" sz="4000" dirty="0" smtClean="0">
                <a:sym typeface="Wingdings" pitchFamily="2" charset="2"/>
              </a:rPr>
              <a:t> </a:t>
            </a:r>
            <a:br>
              <a:rPr lang="en-GB" sz="4000" dirty="0" smtClean="0">
                <a:sym typeface="Wingdings" pitchFamily="2" charset="2"/>
              </a:rPr>
            </a:br>
            <a:r>
              <a:rPr lang="en-GB" sz="4000" dirty="0" smtClean="0">
                <a:sym typeface="Wingdings" pitchFamily="2" charset="2"/>
              </a:rPr>
              <a:t>No product or Failed Projects</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a:t/>
            </a:r>
            <a:br>
              <a:rPr lang="en-GB" sz="4000" dirty="0"/>
            </a:br>
            <a:endParaRPr lang="en-GB" b="1" dirty="0"/>
          </a:p>
        </p:txBody>
      </p:sp>
    </p:spTree>
    <p:extLst>
      <p:ext uri="{BB962C8B-B14F-4D97-AF65-F5344CB8AC3E}">
        <p14:creationId xmlns:p14="http://schemas.microsoft.com/office/powerpoint/2010/main" val="380597719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096780"/>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the </a:t>
            </a:r>
            <a:r>
              <a:rPr lang="en-GB" sz="4000" dirty="0"/>
              <a:t>set of problems that F# 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21" y="914211"/>
            <a:ext cx="8382000" cy="4265783"/>
          </a:xfrm>
        </p:spPr>
        <p:txBody>
          <a:bodyPr/>
          <a:lstStyle/>
          <a:p>
            <a:pPr algn="ctr"/>
            <a:r>
              <a:rPr lang="en-GB" dirty="0" smtClean="0">
                <a:solidFill>
                  <a:schemeClr val="tx1"/>
                </a:solidFill>
                <a:latin typeface="Segoe Light" charset="0"/>
              </a:rPr>
              <a:t>F# is open source</a:t>
            </a:r>
            <a:br>
              <a:rPr lang="en-GB" dirty="0" smtClean="0">
                <a:solidFill>
                  <a:schemeClr val="tx1"/>
                </a:solidFill>
                <a:latin typeface="Segoe Light" charset="0"/>
              </a:rPr>
            </a:br>
            <a:r>
              <a:rPr lang="en-GB" dirty="0">
                <a:solidFill>
                  <a:schemeClr val="tx1"/>
                </a:solidFill>
                <a:latin typeface="Segoe Light" charset="0"/>
              </a:rPr>
              <a:t/>
            </a:r>
            <a:br>
              <a:rPr lang="en-GB" dirty="0">
                <a:solidFill>
                  <a:schemeClr val="tx1"/>
                </a:solidFill>
                <a:latin typeface="Segoe Light" charset="0"/>
              </a:rPr>
            </a:br>
            <a:r>
              <a:rPr lang="en-GB" dirty="0" smtClean="0">
                <a:solidFill>
                  <a:schemeClr val="tx1"/>
                </a:solidFill>
                <a:latin typeface="Segoe Light" charset="0"/>
              </a:rPr>
              <a:t>Contribute to F# open </a:t>
            </a:r>
            <a:r>
              <a:rPr lang="en-GB" dirty="0">
                <a:solidFill>
                  <a:schemeClr val="tx1"/>
                </a:solidFill>
                <a:latin typeface="Segoe Light" charset="0"/>
              </a:rPr>
              <a:t>s</a:t>
            </a:r>
            <a:r>
              <a:rPr lang="en-GB" dirty="0" smtClean="0">
                <a:solidFill>
                  <a:schemeClr val="tx1"/>
                </a:solidFill>
                <a:latin typeface="Segoe Light" charset="0"/>
              </a:rPr>
              <a:t>ource</a:t>
            </a:r>
            <a:r>
              <a:rPr lang="en-GB" dirty="0" smtClean="0">
                <a:solidFill>
                  <a:schemeClr val="tx1"/>
                </a:solidFill>
                <a:latin typeface="Segoe Light" charset="0"/>
                <a:sym typeface="Wingdings" pitchFamily="2" charset="2"/>
              </a:rPr>
              <a:t/>
            </a:r>
            <a:br>
              <a:rPr lang="en-GB" dirty="0" smtClean="0">
                <a:solidFill>
                  <a:schemeClr val="tx1"/>
                </a:solidFill>
                <a:latin typeface="Segoe Light" charset="0"/>
                <a:sym typeface="Wingdings" pitchFamily="2" charset="2"/>
              </a:rPr>
            </a:br>
            <a:r>
              <a:rPr lang="en-GB" dirty="0">
                <a:solidFill>
                  <a:schemeClr val="tx1"/>
                </a:solidFill>
                <a:latin typeface="Segoe Light" charset="0"/>
                <a:sym typeface="Wingdings" pitchFamily="2" charset="2"/>
              </a:rPr>
              <a:t/>
            </a:r>
            <a:br>
              <a:rPr lang="en-GB" dirty="0">
                <a:solidFill>
                  <a:schemeClr val="tx1"/>
                </a:solidFill>
                <a:latin typeface="Segoe Light" charset="0"/>
                <a:sym typeface="Wingdings" pitchFamily="2" charset="2"/>
              </a:rPr>
            </a:br>
            <a:r>
              <a:rPr lang="en-GB" dirty="0" smtClean="0">
                <a:solidFill>
                  <a:schemeClr val="tx1"/>
                </a:solidFill>
                <a:latin typeface="Segoe Light" charset="0"/>
                <a:sym typeface="Wingdings" pitchFamily="2" charset="2"/>
              </a:rPr>
              <a:t>http://fsharp.github.com </a:t>
            </a:r>
            <a:br>
              <a:rPr lang="en-GB" dirty="0" smtClean="0">
                <a:solidFill>
                  <a:schemeClr val="tx1"/>
                </a:solidFill>
                <a:latin typeface="Segoe Light" charset="0"/>
                <a:sym typeface="Wingdings" pitchFamily="2" charset="2"/>
              </a:rPr>
            </a:br>
            <a:r>
              <a:rPr lang="en-GB" dirty="0">
                <a:solidFill>
                  <a:schemeClr val="tx1"/>
                </a:solidFill>
                <a:latin typeface="Segoe Light" charset="0"/>
                <a:sym typeface="Wingdings" pitchFamily="2" charset="2"/>
              </a:rPr>
              <a:t/>
            </a:r>
            <a:br>
              <a:rPr lang="en-GB" dirty="0">
                <a:solidFill>
                  <a:schemeClr val="tx1"/>
                </a:solidFill>
                <a:latin typeface="Segoe Light" charset="0"/>
                <a:sym typeface="Wingdings" pitchFamily="2" charset="2"/>
              </a:rPr>
            </a:br>
            <a:r>
              <a:rPr lang="en-GB" dirty="0" smtClean="0">
                <a:solidFill>
                  <a:schemeClr val="tx1"/>
                </a:solidFill>
                <a:latin typeface="Segoe Light" charset="0"/>
                <a:sym typeface="Wingdings" pitchFamily="2" charset="2"/>
              </a:rPr>
              <a:t>Focus is on cross-platform F#</a:t>
            </a:r>
            <a:endParaRPr lang="en-GB" dirty="0">
              <a:solidFill>
                <a:schemeClr val="tx1"/>
              </a:solidFill>
              <a:latin typeface="Segoe Light" charset="0"/>
            </a:endParaRPr>
          </a:p>
        </p:txBody>
      </p:sp>
    </p:spTree>
    <p:extLst>
      <p:ext uri="{BB962C8B-B14F-4D97-AF65-F5344CB8AC3E}">
        <p14:creationId xmlns:p14="http://schemas.microsoft.com/office/powerpoint/2010/main" val="2285896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technical talks….</a:t>
            </a:r>
            <a:endParaRPr lang="en-GB" dirty="0"/>
          </a:p>
        </p:txBody>
      </p:sp>
      <p:sp>
        <p:nvSpPr>
          <p:cNvPr id="3" name="Text Placeholder 2"/>
          <p:cNvSpPr>
            <a:spLocks noGrp="1"/>
          </p:cNvSpPr>
          <p:nvPr>
            <p:ph type="body" idx="1"/>
          </p:nvPr>
        </p:nvSpPr>
        <p:spPr>
          <a:xfrm>
            <a:off x="389436" y="1447800"/>
            <a:ext cx="8363937" cy="3742563"/>
          </a:xfrm>
        </p:spPr>
        <p:txBody>
          <a:bodyPr/>
          <a:lstStyle/>
          <a:p>
            <a:r>
              <a:rPr lang="en-GB" dirty="0"/>
              <a:t>PDC 2008 </a:t>
            </a:r>
            <a:endParaRPr lang="en-GB" dirty="0" smtClean="0"/>
          </a:p>
          <a:p>
            <a:pPr marL="0" indent="0" algn="ctr">
              <a:buNone/>
            </a:pPr>
            <a:r>
              <a:rPr lang="en-GB" dirty="0" smtClean="0"/>
              <a:t>An </a:t>
            </a:r>
            <a:r>
              <a:rPr lang="en-GB" dirty="0"/>
              <a:t>Overview of F# 2.0</a:t>
            </a:r>
            <a:endParaRPr lang="en-GB" dirty="0" smtClean="0"/>
          </a:p>
          <a:p>
            <a:pPr marL="0" indent="0" algn="ctr">
              <a:buNone/>
            </a:pPr>
            <a:r>
              <a:rPr lang="en-GB" sz="2400" dirty="0"/>
              <a:t> </a:t>
            </a:r>
            <a:r>
              <a:rPr lang="en-GB" sz="2400" dirty="0" smtClean="0"/>
              <a:t>           </a:t>
            </a:r>
            <a:r>
              <a:rPr lang="en-GB" sz="2400" dirty="0" smtClean="0">
                <a:hlinkClick r:id="rId2"/>
              </a:rPr>
              <a:t>channel9.msdn.com/blogs/pdc2008/tl11</a:t>
            </a:r>
            <a:endParaRPr lang="en-GB" sz="2400" dirty="0" smtClean="0"/>
          </a:p>
          <a:p>
            <a:pPr marL="0" indent="0">
              <a:buNone/>
            </a:pPr>
            <a:endParaRPr lang="en-GB" dirty="0" smtClean="0"/>
          </a:p>
          <a:p>
            <a:r>
              <a:rPr lang="en-GB" dirty="0" smtClean="0"/>
              <a:t>//BUILD 2011</a:t>
            </a:r>
            <a:r>
              <a:rPr lang="en-GB" dirty="0"/>
              <a:t> </a:t>
            </a:r>
          </a:p>
          <a:p>
            <a:pPr marL="0" indent="0" algn="ctr">
              <a:buNone/>
            </a:pPr>
            <a:r>
              <a:rPr lang="en-GB" sz="2800" dirty="0" smtClean="0"/>
              <a:t>	F# 3.0: Data, Services, Web, Cloud, at your fingertips</a:t>
            </a:r>
          </a:p>
          <a:p>
            <a:pPr marL="0" indent="0" algn="ctr">
              <a:buNone/>
            </a:pPr>
            <a:r>
              <a:rPr lang="en-GB" sz="2400" dirty="0" smtClean="0">
                <a:hlinkClick r:id="rId3"/>
              </a:rPr>
              <a:t>channel9.msdn.com/Events/BUILD/BUILD2011/SAC-904T</a:t>
            </a:r>
            <a:r>
              <a:rPr lang="en-GB" sz="2400" dirty="0" smtClean="0"/>
              <a:t> </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6" y="1447799"/>
            <a:ext cx="5012646" cy="4881336"/>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a:t>
            </a: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4" y="1579418"/>
            <a:ext cx="3526467" cy="3670566"/>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1087910" y="3428755"/>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4190187" y="3859996"/>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F# in Advertisement 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3.0 – Language Integrated Web Data</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153289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3.0 – Language Integrated </a:t>
            </a:r>
            <a:r>
              <a:rPr lang="en-GB" dirty="0" err="1" smtClean="0">
                <a:solidFill>
                  <a:schemeClr val="tx1"/>
                </a:solidFill>
                <a:latin typeface="Segoe Light" charset="0"/>
              </a:rPr>
              <a:t>Hadoop</a:t>
            </a:r>
            <a:r>
              <a:rPr lang="en-GB" dirty="0" smtClean="0">
                <a:solidFill>
                  <a:schemeClr val="tx1"/>
                </a:solidFill>
                <a:latin typeface="Segoe Light" charset="0"/>
              </a:rPr>
              <a:t> Data Scripting</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64708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246672" y="157655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8" y="1582399"/>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4" y="158147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8" y="2180095"/>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4" y="1872401"/>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2306898"/>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719870"/>
            <a:ext cx="1849160" cy="107695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1.0</a:t>
            </a:r>
          </a:p>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2.0</a:t>
            </a:r>
            <a:endParaRPr lang="en-US" sz="32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066005" y="966175"/>
            <a:ext cx="1849160" cy="584517"/>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3.0</a:t>
            </a:r>
            <a:endParaRPr lang="en-US" sz="32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719870"/>
            <a:ext cx="2038966" cy="1076959"/>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C# (designers)</a:t>
            </a:r>
          </a:p>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F# (code)</a:t>
            </a:r>
          </a:p>
          <a:p>
            <a:pPr algn="ctr" defTabSz="911705" fontAlgn="base">
              <a:spcBef>
                <a:spcPct val="0"/>
              </a:spcBef>
              <a:spcAft>
                <a:spcPct val="0"/>
              </a:spcAft>
            </a:pPr>
            <a:r>
              <a:rPr lang="en-GB" sz="1600" dirty="0" err="1">
                <a:latin typeface="Segoe Light" charset="0"/>
              </a:rPr>
              <a:t>WebSharper</a:t>
            </a:r>
            <a:r>
              <a:rPr lang="en-GB" sz="1600" dirty="0">
                <a:latin typeface="Segoe Light" charset="0"/>
              </a:rPr>
              <a:t>/</a:t>
            </a:r>
          </a:p>
          <a:p>
            <a:pPr algn="ctr" defTabSz="911705" fontAlgn="base">
              <a:spcBef>
                <a:spcPct val="0"/>
              </a:spcBef>
              <a:spcAft>
                <a:spcPct val="0"/>
              </a:spcAft>
            </a:pPr>
            <a:r>
              <a:rPr lang="en-GB" sz="1600" dirty="0" err="1">
                <a:latin typeface="Segoe Light" charset="0"/>
              </a:rPr>
              <a:t>Javascript</a:t>
            </a:r>
            <a:r>
              <a:rPr lang="en-GB" sz="1600" dirty="0">
                <a:latin typeface="Segoe Light" charset="0"/>
              </a:rPr>
              <a:t>  (HTML5)</a:t>
            </a:r>
          </a:p>
        </p:txBody>
      </p:sp>
    </p:spTree>
    <p:extLst>
      <p:ext uri="{BB962C8B-B14F-4D97-AF65-F5344CB8AC3E}">
        <p14:creationId xmlns:p14="http://schemas.microsoft.com/office/powerpoint/2010/main" val="2620982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4958280"/>
          </a:xfrm>
        </p:spPr>
        <p:txBody>
          <a:bodyPr/>
          <a:lstStyle/>
          <a:p>
            <a:pPr algn="ctr"/>
            <a:r>
              <a:rPr lang="en-GB" sz="3600" dirty="0" smtClean="0"/>
              <a:t>Today: Some Simple Observations About</a:t>
            </a:r>
            <a:br>
              <a:rPr lang="en-GB" sz="3600" dirty="0" smtClean="0"/>
            </a:br>
            <a:r>
              <a:rPr lang="en-GB" sz="3600" dirty="0"/>
              <a:t/>
            </a:r>
            <a:br>
              <a:rPr lang="en-GB" sz="3600" dirty="0"/>
            </a:br>
            <a:r>
              <a:rPr lang="en-GB" sz="3600" dirty="0" smtClean="0">
                <a:solidFill>
                  <a:srgbClr val="FFFF00"/>
                </a:solidFill>
              </a:rPr>
              <a:t>Data Engineering</a:t>
            </a:r>
            <a:br>
              <a:rPr lang="en-GB" sz="3600" dirty="0" smtClean="0">
                <a:solidFill>
                  <a:srgbClr val="FFFF00"/>
                </a:solidFill>
              </a:rPr>
            </a:br>
            <a:r>
              <a:rPr lang="en-GB" sz="3600" dirty="0" smtClean="0">
                <a:solidFill>
                  <a:srgbClr val="FFFF00"/>
                </a:solidFill>
              </a:rPr>
              <a:t>Analytical Programming</a:t>
            </a:r>
            <a:br>
              <a:rPr lang="en-GB" sz="3600" dirty="0" smtClean="0">
                <a:solidFill>
                  <a:srgbClr val="FFFF00"/>
                </a:solidFill>
              </a:rPr>
            </a:br>
            <a:r>
              <a:rPr lang="en-GB" sz="3600" dirty="0" smtClean="0">
                <a:solidFill>
                  <a:srgbClr val="FFFF00"/>
                </a:solidFill>
              </a:rPr>
              <a:t>Calculation Engines</a:t>
            </a:r>
            <a:br>
              <a:rPr lang="en-GB" sz="3600" dirty="0" smtClean="0">
                <a:solidFill>
                  <a:srgbClr val="FFFF00"/>
                </a:solidFill>
              </a:rPr>
            </a:br>
            <a:r>
              <a:rPr lang="en-GB" sz="3600" dirty="0" smtClean="0">
                <a:solidFill>
                  <a:srgbClr val="FFFF00"/>
                </a:solidFill>
              </a:rPr>
              <a:t>Financial Engineering…..</a:t>
            </a:r>
            <a:br>
              <a:rPr lang="en-GB" sz="3600" dirty="0" smtClean="0">
                <a:solidFill>
                  <a:srgbClr val="FFFF00"/>
                </a:solidFill>
              </a:rPr>
            </a:br>
            <a:r>
              <a:rPr lang="en-GB" sz="1800" dirty="0"/>
              <a:t/>
            </a:r>
            <a:br>
              <a:rPr lang="en-GB" sz="1800" dirty="0"/>
            </a:br>
            <a:r>
              <a:rPr lang="en-GB" sz="3200" dirty="0" smtClean="0"/>
              <a:t>with </a:t>
            </a:r>
            <a:br>
              <a:rPr lang="en-GB" sz="3200" dirty="0" smtClean="0"/>
            </a:br>
            <a:r>
              <a:rPr lang="en-GB" sz="2000" dirty="0" smtClean="0"/>
              <a:t/>
            </a:r>
            <a:br>
              <a:rPr lang="en-GB" sz="20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2143680"/>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in F#</a:t>
            </a:r>
            <a:endParaRPr lang="en-GB" strike="sngStrike" dirty="0"/>
          </a:p>
        </p:txBody>
      </p:sp>
      <p:graphicFrame>
        <p:nvGraphicFramePr>
          <p:cNvPr id="4" name="Diagram 3"/>
          <p:cNvGraphicFramePr/>
          <p:nvPr>
            <p:extLst>
              <p:ext uri="{D42A27DB-BD31-4B8C-83A1-F6EECF244321}">
                <p14:modId xmlns:p14="http://schemas.microsoft.com/office/powerpoint/2010/main" val="1744546403"/>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2"/>
            <a:ext cx="8363938" cy="609398"/>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447807"/>
            <a:ext cx="8363938" cy="2782300"/>
          </a:xfrm>
        </p:spPr>
        <p:txBody>
          <a:bodyPr/>
          <a:lstStyle/>
          <a:p>
            <a:r>
              <a:rPr lang="en-GB" b="1" dirty="0" smtClean="0"/>
              <a:t>Open </a:t>
            </a:r>
            <a:r>
              <a:rPr lang="en-GB" b="1" dirty="0"/>
              <a:t>source community provider for </a:t>
            </a:r>
            <a:r>
              <a:rPr lang="en-GB" b="1" dirty="0" err="1"/>
              <a:t>interop</a:t>
            </a:r>
            <a:r>
              <a:rPr lang="en-GB" b="1" dirty="0"/>
              <a:t> with </a:t>
            </a:r>
            <a:r>
              <a:rPr lang="en-GB" b="1" dirty="0" smtClean="0"/>
              <a:t>R</a:t>
            </a:r>
          </a:p>
          <a:p>
            <a:pPr lvl="1"/>
            <a:r>
              <a:rPr lang="en-GB" b="1" dirty="0" smtClean="0"/>
              <a:t>discovers </a:t>
            </a:r>
            <a:r>
              <a:rPr lang="en-GB" b="1" dirty="0"/>
              <a:t>installed R packages</a:t>
            </a:r>
          </a:p>
          <a:p>
            <a:pPr lvl="1"/>
            <a:r>
              <a:rPr lang="en-GB" b="1" dirty="0"/>
              <a:t>a</a:t>
            </a:r>
            <a:r>
              <a:rPr lang="en-GB" b="1" dirty="0" smtClean="0"/>
              <a:t>ccess </a:t>
            </a:r>
            <a:r>
              <a:rPr lang="en-GB" b="1" dirty="0"/>
              <a:t>&gt; 2,000 R packages</a:t>
            </a:r>
          </a:p>
          <a:p>
            <a:pPr lvl="1"/>
            <a:r>
              <a:rPr lang="en-GB" b="1" dirty="0"/>
              <a:t>projects them as .NET namespaces </a:t>
            </a:r>
          </a:p>
          <a:p>
            <a:pPr lvl="1"/>
            <a:r>
              <a:rPr lang="en-GB" b="1" dirty="0"/>
              <a:t>underneath the parent namespace </a:t>
            </a:r>
            <a:r>
              <a:rPr lang="en-GB" b="1" dirty="0" err="1"/>
              <a:t>RProvider</a:t>
            </a:r>
            <a:endParaRPr lang="en-GB" b="1" dirty="0"/>
          </a:p>
        </p:txBody>
      </p:sp>
      <p:sp>
        <p:nvSpPr>
          <p:cNvPr id="7" name="TextBox 6"/>
          <p:cNvSpPr txBox="1"/>
          <p:nvPr/>
        </p:nvSpPr>
        <p:spPr>
          <a:xfrm>
            <a:off x="6635404" y="174739"/>
            <a:ext cx="1143390" cy="261610"/>
          </a:xfrm>
          <a:prstGeom prst="rect">
            <a:avLst/>
          </a:prstGeom>
          <a:noFill/>
        </p:spPr>
        <p:txBody>
          <a:bodyPr wrap="none" lIns="0" tIns="0" rIns="0" bIns="0" rtlCol="0">
            <a:spAutoFit/>
          </a:bodyPr>
          <a:lstStyle/>
          <a:p>
            <a:r>
              <a:rPr lang="en-GB" sz="1700"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4434496"/>
            <a:ext cx="4781996"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66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88725"/>
            <a:ext cx="8382000" cy="1107996"/>
          </a:xfrm>
        </p:spPr>
        <p:txBody>
          <a:bodyPr>
            <a:normAutofit/>
          </a:bodyPr>
          <a:lstStyle/>
          <a:p>
            <a:pPr eaLnBrk="1" hangingPunct="1">
              <a:defRPr/>
            </a:pPr>
            <a:r>
              <a:rPr lang="en-US" sz="5000" dirty="0">
                <a:solidFill>
                  <a:schemeClr val="tx1"/>
                </a:solidFill>
                <a:latin typeface="Segoe Light" charset="0"/>
              </a:rPr>
              <a:t>f</a:t>
            </a:r>
            <a:r>
              <a:rPr lang="en-US" sz="5000" dirty="0" smtClean="0">
                <a:solidFill>
                  <a:schemeClr val="tx1"/>
                </a:solidFill>
                <a:latin typeface="Segoe Light" charset="0"/>
              </a:rPr>
              <a:t>sharp.github.com/</a:t>
            </a:r>
            <a:r>
              <a:rPr lang="en-US" sz="5000" dirty="0" err="1" smtClean="0">
                <a:solidFill>
                  <a:schemeClr val="tx1"/>
                </a:solidFill>
                <a:latin typeface="Segoe Light" charset="0"/>
              </a:rPr>
              <a:t>fsharp</a:t>
            </a:r>
            <a:endParaRPr sz="5000" b="1" dirty="0">
              <a:solidFill>
                <a:schemeClr val="tx1"/>
              </a:solidFill>
              <a:latin typeface="Segoe Light" charset="0"/>
            </a:endParaRPr>
          </a:p>
        </p:txBody>
      </p:sp>
      <p:sp>
        <p:nvSpPr>
          <p:cNvPr id="5" name="Text Placeholder 2"/>
          <p:cNvSpPr txBox="1">
            <a:spLocks/>
          </p:cNvSpPr>
          <p:nvPr/>
        </p:nvSpPr>
        <p:spPr>
          <a:xfrm>
            <a:off x="632775" y="1503559"/>
            <a:ext cx="8048625" cy="1428083"/>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594265763"/>
              </p:ext>
            </p:extLst>
          </p:nvPr>
        </p:nvGraphicFramePr>
        <p:xfrm>
          <a:off x="904875" y="1663700"/>
          <a:ext cx="7077075" cy="479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8131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p>
            <a:r>
              <a:rPr lang="en-US" sz="3600" dirty="0" smtClean="0"/>
              <a:t>In Summary – Functional-First Languages</a:t>
            </a:r>
            <a:endParaRPr lang="en-US" sz="3600"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52522375"/>
              </p:ext>
            </p:extLst>
          </p:nvPr>
        </p:nvGraphicFramePr>
        <p:xfrm>
          <a:off x="374073"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6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290802800"/>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http://</a:t>
            </a:r>
            <a:r>
              <a:rPr lang="en-GB" sz="4000" dirty="0" smtClean="0">
                <a:hlinkClick r:id="rId2"/>
              </a:rPr>
              <a:t>fsharp.org</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pic>
        <p:nvPicPr>
          <p:cNvPr id="3" name="Content Placeholder 3" descr="Vis_F_blue_Hires.jpg"/>
          <p:cNvPicPr>
            <a:picLocks noChangeAspect="1"/>
          </p:cNvPicPr>
          <p:nvPr/>
        </p:nvPicPr>
        <p:blipFill>
          <a:blip r:embed="rId3"/>
          <a:stretch>
            <a:fillRect/>
          </a:stretch>
        </p:blipFill>
        <p:spPr>
          <a:xfrm>
            <a:off x="4558145" y="2962718"/>
            <a:ext cx="4158389" cy="2573905"/>
          </a:xfrm>
          <a:prstGeom prst="rect">
            <a:avLst/>
          </a:prstGeom>
        </p:spPr>
      </p:pic>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smtClean="0">
                <a:gradFill>
                  <a:gsLst>
                    <a:gs pos="0">
                      <a:srgbClr val="FFFFFF"/>
                    </a:gs>
                    <a:gs pos="100000">
                      <a:srgbClr val="FFFFFF"/>
                    </a:gs>
                  </a:gsLst>
                  <a:lin ang="5400000" scaled="0"/>
                </a:gradFill>
              </a:rPr>
              <a:t>I will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&gt;20 F# adoptions, nearly all successful</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some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1899746067"/>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327538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29891838"/>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802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11269</TotalTime>
  <Words>1419</Words>
  <Application>Microsoft Office PowerPoint</Application>
  <PresentationFormat>On-screen Show (4:3)</PresentationFormat>
  <Paragraphs>300</Paragraphs>
  <Slides>49</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49</vt:i4>
      </vt:variant>
    </vt:vector>
  </HeadingPairs>
  <TitlesOfParts>
    <vt:vector size="59" baseType="lpstr">
      <vt:lpstr>Arial</vt:lpstr>
      <vt:lpstr>Consolas</vt:lpstr>
      <vt:lpstr>Segoe Light</vt:lpstr>
      <vt:lpstr>Wingdings</vt:lpstr>
      <vt:lpstr>Segoe Condensed</vt:lpstr>
      <vt:lpstr>Segoe UI</vt:lpstr>
      <vt:lpstr>Segoe UI Light</vt:lpstr>
      <vt:lpstr>FSharp-teched-europe-2010-v2</vt:lpstr>
      <vt:lpstr>White with Consolas font for code slides</vt:lpstr>
      <vt:lpstr>1_White with Consolas font for code slides</vt:lpstr>
      <vt:lpstr>Succeeding with Functional-First Languages in Industry</vt:lpstr>
      <vt:lpstr>F# is open source  Contribute to F# open source  http://fsharp.github.com   Focus is on cross-platform F#</vt:lpstr>
      <vt:lpstr>Some technical talks….</vt:lpstr>
      <vt:lpstr>Today: Some Simple Observations About  Data Engineering Analytical Programming Calculation Engines Financial Engineering…..  with   F#  (and associated technologies)</vt:lpstr>
      <vt:lpstr>I will focus on the business perspective and its correspondence to the technical features of F#    Based on informal observations of &gt;20 F# adoptions, nearly all successful    some of the same lessons hold for  OCaml, Erlang,,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Situation</vt:lpstr>
      <vt:lpstr>Understanding the Situation</vt:lpstr>
      <vt:lpstr>The Recurring Business Problems</vt:lpstr>
      <vt:lpstr>Is Time to Market a Problem?  Late Models  Missed Business Opportunities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product or Failed Projects  Intractable Services   No product or Failed Projects  Intractable Products   No product or Failed Projects </vt:lpstr>
      <vt:lpstr>The Recurring Business Problems</vt:lpstr>
      <vt:lpstr>What’s the Need?  Analytical programmers delivering correct, efficient components in the enterprise, on-time  This is the set of problems that F#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Summary – The Data Agrees</vt:lpstr>
      <vt:lpstr>Part 3 – F# in Practice</vt:lpstr>
      <vt:lpstr>F# 3.0 – Language Integrated Web Data</vt:lpstr>
      <vt:lpstr>F# 3.0 – Language Integrated Hadoop Data Scripting</vt:lpstr>
      <vt:lpstr>Understanding F# </vt:lpstr>
      <vt:lpstr>   Lesson: Combining with the right tools is key  </vt:lpstr>
      <vt:lpstr>Examples</vt:lpstr>
      <vt:lpstr>F# in Practice: More Lessons</vt:lpstr>
      <vt:lpstr>Recent Developments in F# @ Microsoft</vt:lpstr>
      <vt:lpstr>Some Other Developments in F#</vt:lpstr>
      <vt:lpstr>Update: RProvider</vt:lpstr>
      <vt:lpstr>fsharp.github.com/fsharp</vt:lpstr>
      <vt:lpstr>In Summary – Functional-First Languages</vt:lpstr>
      <vt:lpstr>In Summary – F#</vt:lpstr>
      <vt:lpstr>Learn more at http://fsharp.org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251</cp:revision>
  <cp:lastPrinted>2010-05-11T05:02:34Z</cp:lastPrinted>
  <dcterms:created xsi:type="dcterms:W3CDTF">2010-11-09T11:20:14Z</dcterms:created>
  <dcterms:modified xsi:type="dcterms:W3CDTF">2012-11-05T17:14:17Z</dcterms:modified>
  <cp:category>TechEd Europe 2010</cp:category>
</cp:coreProperties>
</file>